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&#1054;&#1083;&#1080;&#1084;&#1087;&#1080;&#1072;&#1076;&#1072;\&#1056;&#1077;&#1096;&#1077;&#1085;&#1080;&#1077;\Bankk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Сравнительная диаграмма итоговых сумм депозитов по годам</a:t>
            </a:r>
          </a:p>
        </c:rich>
      </c:tx>
      <c:layout>
        <c:manualLayout>
          <c:xMode val="edge"/>
          <c:yMode val="edge"/>
          <c:x val="0.12783191721012402"/>
          <c:y val="3.217821782178220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915879595026159"/>
          <c:y val="0.22772277227722773"/>
          <c:w val="0.63106895837909394"/>
          <c:h val="0.60148514851485169"/>
        </c:manualLayout>
      </c:layout>
      <c:barChart>
        <c:barDir val="col"/>
        <c:grouping val="clustered"/>
        <c:varyColors val="0"/>
        <c:ser>
          <c:idx val="2"/>
          <c:order val="0"/>
          <c:tx>
            <c:v>Итоговая сумма по формуле простых процентов</c:v>
          </c:tx>
          <c:invertIfNegative val="0"/>
          <c:cat>
            <c:numRef>
              <c:f>Лист2!$D$6:$N$6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Лист2!$D$7:$N$7</c:f>
              <c:numCache>
                <c:formatCode>General</c:formatCode>
                <c:ptCount val="11"/>
                <c:pt idx="0">
                  <c:v>10000</c:v>
                </c:pt>
                <c:pt idx="1">
                  <c:v>10500</c:v>
                </c:pt>
                <c:pt idx="2">
                  <c:v>11000</c:v>
                </c:pt>
                <c:pt idx="3">
                  <c:v>11500</c:v>
                </c:pt>
                <c:pt idx="4">
                  <c:v>12000</c:v>
                </c:pt>
                <c:pt idx="5">
                  <c:v>12500</c:v>
                </c:pt>
                <c:pt idx="6">
                  <c:v>13000</c:v>
                </c:pt>
                <c:pt idx="7">
                  <c:v>13500</c:v>
                </c:pt>
                <c:pt idx="8">
                  <c:v>14000</c:v>
                </c:pt>
                <c:pt idx="9">
                  <c:v>14500</c:v>
                </c:pt>
                <c:pt idx="10">
                  <c:v>15000</c:v>
                </c:pt>
              </c:numCache>
            </c:numRef>
          </c:val>
        </c:ser>
        <c:ser>
          <c:idx val="3"/>
          <c:order val="1"/>
          <c:tx>
            <c:v>Итоговая сумма по формуле сложных процентов</c:v>
          </c:tx>
          <c:invertIfNegative val="0"/>
          <c:cat>
            <c:numRef>
              <c:f>Лист2!$D$6:$N$6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Лист2!$D$8:$N$8</c:f>
              <c:numCache>
                <c:formatCode>General</c:formatCode>
                <c:ptCount val="11"/>
                <c:pt idx="0">
                  <c:v>10000</c:v>
                </c:pt>
                <c:pt idx="1">
                  <c:v>10500</c:v>
                </c:pt>
                <c:pt idx="2">
                  <c:v>11025</c:v>
                </c:pt>
                <c:pt idx="3">
                  <c:v>11576.250000000002</c:v>
                </c:pt>
                <c:pt idx="4">
                  <c:v>12155.0625</c:v>
                </c:pt>
                <c:pt idx="5">
                  <c:v>12762.815625000001</c:v>
                </c:pt>
                <c:pt idx="6">
                  <c:v>13400.956406249999</c:v>
                </c:pt>
                <c:pt idx="7">
                  <c:v>14071.004226562502</c:v>
                </c:pt>
                <c:pt idx="8">
                  <c:v>14774.554437890625</c:v>
                </c:pt>
                <c:pt idx="9">
                  <c:v>15513.282159785158</c:v>
                </c:pt>
                <c:pt idx="10">
                  <c:v>16288.946267774416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244960"/>
        <c:axId val="186688288"/>
      </c:barChart>
      <c:catAx>
        <c:axId val="5244960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Годы</a:t>
                </a:r>
              </a:p>
            </c:rich>
          </c:tx>
          <c:layout>
            <c:manualLayout>
              <c:xMode val="edge"/>
              <c:yMode val="edge"/>
              <c:x val="0.42394888998800673"/>
              <c:y val="0.9059405940594064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1866882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866882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/>
                  <a:t>Итоговая </a:t>
                </a:r>
                <a:r>
                  <a:rPr lang="ru-RU" dirty="0" smtClean="0"/>
                  <a:t>сумма,</a:t>
                </a:r>
                <a:r>
                  <a:rPr lang="ru-RU" baseline="0" dirty="0" smtClean="0"/>
                  <a:t> р</a:t>
                </a:r>
                <a:endParaRPr lang="ru-RU" dirty="0"/>
              </a:p>
            </c:rich>
          </c:tx>
          <c:layout>
            <c:manualLayout>
              <c:xMode val="edge"/>
              <c:yMode val="edge"/>
              <c:x val="2.589000854888588E-2"/>
              <c:y val="0.3935643564356439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/>
            </a:pPr>
            <a:endParaRPr lang="ru-RU"/>
          </a:p>
        </c:txPr>
        <c:crossAx val="5244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949231346081761"/>
          <c:y val="0.46786049250768874"/>
          <c:w val="0.1990294407195603"/>
          <c:h val="0.3190939233861591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29E172-6F2B-461A-B718-0475297F8AA8}" type="datetimeFigureOut">
              <a:rPr lang="ru-RU" smtClean="0"/>
              <a:t>16.04.2015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3C5D54-6350-48C2-929F-EACCD06CDA7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Задания в пакете MS </a:t>
            </a:r>
            <a:r>
              <a:rPr lang="ru-RU" dirty="0" err="1" smtClean="0"/>
              <a:t>PowerPoint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Иванов Иван Иванович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Логотип ПГНИУ </a:t>
            </a:r>
            <a:endParaRPr lang="ru-RU" dirty="0"/>
          </a:p>
        </p:txBody>
      </p:sp>
      <p:sp>
        <p:nvSpPr>
          <p:cNvPr id="146" name="Овал 145"/>
          <p:cNvSpPr/>
          <p:nvPr/>
        </p:nvSpPr>
        <p:spPr>
          <a:xfrm>
            <a:off x="2565192" y="2543048"/>
            <a:ext cx="3983990" cy="3983990"/>
          </a:xfrm>
          <a:prstGeom prst="ellipse">
            <a:avLst/>
          </a:prstGeom>
          <a:ln w="38100">
            <a:solidFill>
              <a:srgbClr val="B41E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7" name="Овал 146"/>
          <p:cNvSpPr/>
          <p:nvPr/>
        </p:nvSpPr>
        <p:spPr>
          <a:xfrm>
            <a:off x="2977942" y="2967228"/>
            <a:ext cx="3156585" cy="3156585"/>
          </a:xfrm>
          <a:prstGeom prst="ellipse">
            <a:avLst/>
          </a:prstGeom>
          <a:ln w="38100">
            <a:solidFill>
              <a:srgbClr val="B41E9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48" name="Прямоугольник с двумя скругленными соседними углами 147"/>
          <p:cNvSpPr/>
          <p:nvPr/>
        </p:nvSpPr>
        <p:spPr>
          <a:xfrm rot="10800000">
            <a:off x="3382437" y="3674618"/>
            <a:ext cx="2305685" cy="2318385"/>
          </a:xfrm>
          <a:prstGeom prst="round2SameRect">
            <a:avLst>
              <a:gd name="adj1" fmla="val 48093"/>
              <a:gd name="adj2" fmla="val 0"/>
            </a:avLst>
          </a:prstGeom>
          <a:ln w="38100">
            <a:solidFill>
              <a:srgbClr val="B41E9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9" name="Надпись 2"/>
          <p:cNvSpPr txBox="1">
            <a:spLocks noChangeArrowheads="1"/>
          </p:cNvSpPr>
          <p:nvPr/>
        </p:nvSpPr>
        <p:spPr bwMode="auto">
          <a:xfrm>
            <a:off x="4063157" y="3072003"/>
            <a:ext cx="992505" cy="5022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0" tIns="0" rIns="0" bIns="45720" anchor="t" anchorCtr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>
                <a:solidFill>
                  <a:srgbClr val="B41E9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1916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solidFill>
                  <a:srgbClr val="B41E9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0" name="Надпись 13"/>
          <p:cNvSpPr txBox="1"/>
          <p:nvPr/>
        </p:nvSpPr>
        <p:spPr>
          <a:xfrm rot="474074">
            <a:off x="2683419" y="2347560"/>
            <a:ext cx="3825350" cy="4193909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1" vert="horz" wrap="square" lIns="91440" tIns="45720" rIns="91440" bIns="45720" numCol="1" spcCol="0" rtlCol="0" fromWordArt="0" anchor="t" anchorCtr="0" forceAA="0" compatLnSpc="1">
            <a:prstTxWarp prst="textArchDown">
              <a:avLst>
                <a:gd name="adj" fmla="val 492367"/>
              </a:avLst>
            </a:prstTxWarp>
            <a:noAutofit/>
          </a:bodyPr>
          <a:lstStyle/>
          <a:p>
            <a:pPr marL="696595" algn="ctr"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ln>
                  <a:noFill/>
                </a:ln>
                <a:solidFill>
                  <a:srgbClr val="B41E94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 E R M  U N I V E R S I T Y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2794427" y="4927473"/>
            <a:ext cx="76200" cy="83820"/>
          </a:xfrm>
          <a:prstGeom prst="ellipse">
            <a:avLst/>
          </a:prstGeom>
          <a:solidFill>
            <a:srgbClr val="B41E94"/>
          </a:solidFill>
          <a:ln>
            <a:solidFill>
              <a:srgbClr val="B41E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2" name="Овал 151"/>
          <p:cNvSpPr/>
          <p:nvPr/>
        </p:nvSpPr>
        <p:spPr>
          <a:xfrm>
            <a:off x="6245017" y="4895088"/>
            <a:ext cx="76200" cy="83820"/>
          </a:xfrm>
          <a:prstGeom prst="ellipse">
            <a:avLst/>
          </a:prstGeom>
          <a:solidFill>
            <a:srgbClr val="B41E94"/>
          </a:solidFill>
          <a:ln w="12700" cap="flat" cmpd="sng" algn="ctr">
            <a:solidFill>
              <a:srgbClr val="B41E94"/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153" name="Прямая соединительная линия 152"/>
          <p:cNvCxnSpPr/>
          <p:nvPr/>
        </p:nvCxnSpPr>
        <p:spPr>
          <a:xfrm>
            <a:off x="3498007" y="47141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Группа 153"/>
          <p:cNvGrpSpPr/>
          <p:nvPr/>
        </p:nvGrpSpPr>
        <p:grpSpPr>
          <a:xfrm>
            <a:off x="4136817" y="5126228"/>
            <a:ext cx="927100" cy="695325"/>
            <a:chOff x="0" y="0"/>
            <a:chExt cx="797353" cy="574147"/>
          </a:xfrm>
        </p:grpSpPr>
        <p:sp>
          <p:nvSpPr>
            <p:cNvPr id="155" name="Полилиния 154"/>
            <p:cNvSpPr/>
            <p:nvPr/>
          </p:nvSpPr>
          <p:spPr>
            <a:xfrm>
              <a:off x="374970" y="52627"/>
              <a:ext cx="16492" cy="519112"/>
            </a:xfrm>
            <a:custGeom>
              <a:avLst/>
              <a:gdLst>
                <a:gd name="connsiteX0" fmla="*/ 16492 w 16492"/>
                <a:gd name="connsiteY0" fmla="*/ 519112 h 519112"/>
                <a:gd name="connsiteX1" fmla="*/ 6967 w 16492"/>
                <a:gd name="connsiteY1" fmla="*/ 0 h 51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492" h="519112">
                  <a:moveTo>
                    <a:pt x="16492" y="519112"/>
                  </a:moveTo>
                  <a:cubicBezTo>
                    <a:pt x="4189" y="302418"/>
                    <a:pt x="-8114" y="85725"/>
                    <a:pt x="6967" y="0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6" name="Полилиния 155"/>
            <p:cNvSpPr/>
            <p:nvPr/>
          </p:nvSpPr>
          <p:spPr>
            <a:xfrm>
              <a:off x="0" y="506538"/>
              <a:ext cx="496645" cy="67609"/>
            </a:xfrm>
            <a:custGeom>
              <a:avLst/>
              <a:gdLst>
                <a:gd name="connsiteX0" fmla="*/ 0 w 496645"/>
                <a:gd name="connsiteY0" fmla="*/ 19984 h 67609"/>
                <a:gd name="connsiteX1" fmla="*/ 133350 w 496645"/>
                <a:gd name="connsiteY1" fmla="*/ 934 h 67609"/>
                <a:gd name="connsiteX2" fmla="*/ 223837 w 496645"/>
                <a:gd name="connsiteY2" fmla="*/ 5696 h 67609"/>
                <a:gd name="connsiteX3" fmla="*/ 290512 w 496645"/>
                <a:gd name="connsiteY3" fmla="*/ 29509 h 67609"/>
                <a:gd name="connsiteX4" fmla="*/ 390525 w 496645"/>
                <a:gd name="connsiteY4" fmla="*/ 67609 h 67609"/>
                <a:gd name="connsiteX5" fmla="*/ 485775 w 496645"/>
                <a:gd name="connsiteY5" fmla="*/ 29509 h 67609"/>
                <a:gd name="connsiteX6" fmla="*/ 490537 w 496645"/>
                <a:gd name="connsiteY6" fmla="*/ 29509 h 6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645" h="67609">
                  <a:moveTo>
                    <a:pt x="0" y="19984"/>
                  </a:moveTo>
                  <a:cubicBezTo>
                    <a:pt x="48022" y="11649"/>
                    <a:pt x="96044" y="3315"/>
                    <a:pt x="133350" y="934"/>
                  </a:cubicBezTo>
                  <a:cubicBezTo>
                    <a:pt x="170656" y="-1447"/>
                    <a:pt x="197643" y="934"/>
                    <a:pt x="223837" y="5696"/>
                  </a:cubicBezTo>
                  <a:cubicBezTo>
                    <a:pt x="250031" y="10458"/>
                    <a:pt x="290512" y="29509"/>
                    <a:pt x="290512" y="29509"/>
                  </a:cubicBezTo>
                  <a:cubicBezTo>
                    <a:pt x="318293" y="39828"/>
                    <a:pt x="357981" y="67609"/>
                    <a:pt x="390525" y="67609"/>
                  </a:cubicBezTo>
                  <a:cubicBezTo>
                    <a:pt x="423069" y="67609"/>
                    <a:pt x="469106" y="35859"/>
                    <a:pt x="485775" y="29509"/>
                  </a:cubicBezTo>
                  <a:cubicBezTo>
                    <a:pt x="502444" y="23159"/>
                    <a:pt x="496490" y="26334"/>
                    <a:pt x="490537" y="29509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7" name="Полилиния 156"/>
            <p:cNvSpPr/>
            <p:nvPr/>
          </p:nvSpPr>
          <p:spPr>
            <a:xfrm>
              <a:off x="499960" y="480224"/>
              <a:ext cx="297393" cy="57150"/>
            </a:xfrm>
            <a:custGeom>
              <a:avLst/>
              <a:gdLst>
                <a:gd name="connsiteX0" fmla="*/ 0 w 297393"/>
                <a:gd name="connsiteY0" fmla="*/ 57150 h 57150"/>
                <a:gd name="connsiteX1" fmla="*/ 128588 w 297393"/>
                <a:gd name="connsiteY1" fmla="*/ 28575 h 57150"/>
                <a:gd name="connsiteX2" fmla="*/ 285750 w 297393"/>
                <a:gd name="connsiteY2" fmla="*/ 47625 h 57150"/>
                <a:gd name="connsiteX3" fmla="*/ 290513 w 297393"/>
                <a:gd name="connsiteY3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393" h="57150">
                  <a:moveTo>
                    <a:pt x="0" y="57150"/>
                  </a:moveTo>
                  <a:cubicBezTo>
                    <a:pt x="40481" y="43656"/>
                    <a:pt x="80963" y="30162"/>
                    <a:pt x="128588" y="28575"/>
                  </a:cubicBezTo>
                  <a:cubicBezTo>
                    <a:pt x="176213" y="26988"/>
                    <a:pt x="258763" y="52387"/>
                    <a:pt x="285750" y="47625"/>
                  </a:cubicBezTo>
                  <a:cubicBezTo>
                    <a:pt x="312737" y="42863"/>
                    <a:pt x="283369" y="15875"/>
                    <a:pt x="290513" y="0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8" name="Полилиния 157"/>
            <p:cNvSpPr/>
            <p:nvPr/>
          </p:nvSpPr>
          <p:spPr>
            <a:xfrm>
              <a:off x="776253" y="16446"/>
              <a:ext cx="14288" cy="481013"/>
            </a:xfrm>
            <a:custGeom>
              <a:avLst/>
              <a:gdLst>
                <a:gd name="connsiteX0" fmla="*/ 0 w 14288"/>
                <a:gd name="connsiteY0" fmla="*/ 0 h 481013"/>
                <a:gd name="connsiteX1" fmla="*/ 14288 w 14288"/>
                <a:gd name="connsiteY1" fmla="*/ 481013 h 48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88" h="481013">
                  <a:moveTo>
                    <a:pt x="0" y="0"/>
                  </a:moveTo>
                  <a:lnTo>
                    <a:pt x="14288" y="481013"/>
                  </a:ln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59" name="Полилиния 158"/>
            <p:cNvSpPr/>
            <p:nvPr/>
          </p:nvSpPr>
          <p:spPr>
            <a:xfrm>
              <a:off x="0" y="23024"/>
              <a:ext cx="4762" cy="500062"/>
            </a:xfrm>
            <a:custGeom>
              <a:avLst/>
              <a:gdLst>
                <a:gd name="connsiteX0" fmla="*/ 4762 w 4762"/>
                <a:gd name="connsiteY0" fmla="*/ 0 h 500062"/>
                <a:gd name="connsiteX1" fmla="*/ 0 w 4762"/>
                <a:gd name="connsiteY1" fmla="*/ 500062 h 50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500062">
                  <a:moveTo>
                    <a:pt x="4762" y="0"/>
                  </a:moveTo>
                  <a:cubicBezTo>
                    <a:pt x="3175" y="166687"/>
                    <a:pt x="1587" y="333374"/>
                    <a:pt x="0" y="500062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0" name="Полилиния 159"/>
            <p:cNvSpPr/>
            <p:nvPr/>
          </p:nvSpPr>
          <p:spPr>
            <a:xfrm>
              <a:off x="381548" y="9868"/>
              <a:ext cx="400050" cy="57150"/>
            </a:xfrm>
            <a:custGeom>
              <a:avLst/>
              <a:gdLst>
                <a:gd name="connsiteX0" fmla="*/ 0 w 400050"/>
                <a:gd name="connsiteY0" fmla="*/ 57150 h 57150"/>
                <a:gd name="connsiteX1" fmla="*/ 109537 w 400050"/>
                <a:gd name="connsiteY1" fmla="*/ 9525 h 57150"/>
                <a:gd name="connsiteX2" fmla="*/ 180975 w 400050"/>
                <a:gd name="connsiteY2" fmla="*/ 4763 h 57150"/>
                <a:gd name="connsiteX3" fmla="*/ 257175 w 400050"/>
                <a:gd name="connsiteY3" fmla="*/ 4763 h 57150"/>
                <a:gd name="connsiteX4" fmla="*/ 314325 w 400050"/>
                <a:gd name="connsiteY4" fmla="*/ 0 h 57150"/>
                <a:gd name="connsiteX5" fmla="*/ 381000 w 400050"/>
                <a:gd name="connsiteY5" fmla="*/ 4763 h 57150"/>
                <a:gd name="connsiteX6" fmla="*/ 400050 w 400050"/>
                <a:gd name="connsiteY6" fmla="*/ 1428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050" h="57150">
                  <a:moveTo>
                    <a:pt x="0" y="57150"/>
                  </a:moveTo>
                  <a:cubicBezTo>
                    <a:pt x="39687" y="37703"/>
                    <a:pt x="79375" y="18256"/>
                    <a:pt x="109537" y="9525"/>
                  </a:cubicBezTo>
                  <a:cubicBezTo>
                    <a:pt x="139699" y="794"/>
                    <a:pt x="156369" y="5557"/>
                    <a:pt x="180975" y="4763"/>
                  </a:cubicBezTo>
                  <a:cubicBezTo>
                    <a:pt x="205581" y="3969"/>
                    <a:pt x="234950" y="5557"/>
                    <a:pt x="257175" y="4763"/>
                  </a:cubicBezTo>
                  <a:cubicBezTo>
                    <a:pt x="279400" y="3969"/>
                    <a:pt x="293688" y="0"/>
                    <a:pt x="314325" y="0"/>
                  </a:cubicBezTo>
                  <a:cubicBezTo>
                    <a:pt x="334962" y="0"/>
                    <a:pt x="366713" y="2382"/>
                    <a:pt x="381000" y="4763"/>
                  </a:cubicBezTo>
                  <a:cubicBezTo>
                    <a:pt x="395287" y="7144"/>
                    <a:pt x="397668" y="10716"/>
                    <a:pt x="400050" y="14288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1" name="Полилиния 160"/>
            <p:cNvSpPr/>
            <p:nvPr/>
          </p:nvSpPr>
          <p:spPr>
            <a:xfrm>
              <a:off x="6579" y="0"/>
              <a:ext cx="376238" cy="64084"/>
            </a:xfrm>
            <a:custGeom>
              <a:avLst/>
              <a:gdLst>
                <a:gd name="connsiteX0" fmla="*/ 0 w 376238"/>
                <a:gd name="connsiteY0" fmla="*/ 25984 h 64084"/>
                <a:gd name="connsiteX1" fmla="*/ 109538 w 376238"/>
                <a:gd name="connsiteY1" fmla="*/ 2172 h 64084"/>
                <a:gd name="connsiteX2" fmla="*/ 166688 w 376238"/>
                <a:gd name="connsiteY2" fmla="*/ 2172 h 64084"/>
                <a:gd name="connsiteX3" fmla="*/ 228600 w 376238"/>
                <a:gd name="connsiteY3" fmla="*/ 11697 h 64084"/>
                <a:gd name="connsiteX4" fmla="*/ 300038 w 376238"/>
                <a:gd name="connsiteY4" fmla="*/ 21222 h 64084"/>
                <a:gd name="connsiteX5" fmla="*/ 376238 w 376238"/>
                <a:gd name="connsiteY5" fmla="*/ 64084 h 6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6238" h="64084">
                  <a:moveTo>
                    <a:pt x="0" y="25984"/>
                  </a:moveTo>
                  <a:cubicBezTo>
                    <a:pt x="40878" y="16062"/>
                    <a:pt x="81757" y="6141"/>
                    <a:pt x="109538" y="2172"/>
                  </a:cubicBezTo>
                  <a:cubicBezTo>
                    <a:pt x="137319" y="-1797"/>
                    <a:pt x="146844" y="584"/>
                    <a:pt x="166688" y="2172"/>
                  </a:cubicBezTo>
                  <a:cubicBezTo>
                    <a:pt x="186532" y="3759"/>
                    <a:pt x="228600" y="11697"/>
                    <a:pt x="228600" y="11697"/>
                  </a:cubicBezTo>
                  <a:cubicBezTo>
                    <a:pt x="250825" y="14872"/>
                    <a:pt x="275432" y="12491"/>
                    <a:pt x="300038" y="21222"/>
                  </a:cubicBezTo>
                  <a:cubicBezTo>
                    <a:pt x="324644" y="29953"/>
                    <a:pt x="359569" y="58528"/>
                    <a:pt x="376238" y="64084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2" name="Полилиния 161"/>
            <p:cNvSpPr/>
            <p:nvPr/>
          </p:nvSpPr>
          <p:spPr>
            <a:xfrm>
              <a:off x="78941" y="384837"/>
              <a:ext cx="257175" cy="25786"/>
            </a:xfrm>
            <a:custGeom>
              <a:avLst/>
              <a:gdLst>
                <a:gd name="connsiteX0" fmla="*/ 0 w 257175"/>
                <a:gd name="connsiteY0" fmla="*/ 5678 h 25786"/>
                <a:gd name="connsiteX1" fmla="*/ 85725 w 257175"/>
                <a:gd name="connsiteY1" fmla="*/ 916 h 25786"/>
                <a:gd name="connsiteX2" fmla="*/ 152400 w 257175"/>
                <a:gd name="connsiteY2" fmla="*/ 916 h 25786"/>
                <a:gd name="connsiteX3" fmla="*/ 200025 w 257175"/>
                <a:gd name="connsiteY3" fmla="*/ 10441 h 25786"/>
                <a:gd name="connsiteX4" fmla="*/ 242887 w 257175"/>
                <a:gd name="connsiteY4" fmla="*/ 24728 h 25786"/>
                <a:gd name="connsiteX5" fmla="*/ 257175 w 257175"/>
                <a:gd name="connsiteY5" fmla="*/ 24728 h 2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5" h="25786">
                  <a:moveTo>
                    <a:pt x="0" y="5678"/>
                  </a:moveTo>
                  <a:cubicBezTo>
                    <a:pt x="30162" y="3694"/>
                    <a:pt x="60325" y="1710"/>
                    <a:pt x="85725" y="916"/>
                  </a:cubicBezTo>
                  <a:cubicBezTo>
                    <a:pt x="111125" y="122"/>
                    <a:pt x="133350" y="-671"/>
                    <a:pt x="152400" y="916"/>
                  </a:cubicBezTo>
                  <a:cubicBezTo>
                    <a:pt x="171450" y="2503"/>
                    <a:pt x="184944" y="6472"/>
                    <a:pt x="200025" y="10441"/>
                  </a:cubicBezTo>
                  <a:cubicBezTo>
                    <a:pt x="215106" y="14410"/>
                    <a:pt x="233362" y="22347"/>
                    <a:pt x="242887" y="24728"/>
                  </a:cubicBezTo>
                  <a:cubicBezTo>
                    <a:pt x="252412" y="27109"/>
                    <a:pt x="257175" y="24728"/>
                    <a:pt x="257175" y="24728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3" name="Полилиния 162"/>
            <p:cNvSpPr/>
            <p:nvPr/>
          </p:nvSpPr>
          <p:spPr>
            <a:xfrm>
              <a:off x="72363" y="299318"/>
              <a:ext cx="257175" cy="25786"/>
            </a:xfrm>
            <a:custGeom>
              <a:avLst/>
              <a:gdLst>
                <a:gd name="connsiteX0" fmla="*/ 0 w 257175"/>
                <a:gd name="connsiteY0" fmla="*/ 5678 h 25786"/>
                <a:gd name="connsiteX1" fmla="*/ 85725 w 257175"/>
                <a:gd name="connsiteY1" fmla="*/ 916 h 25786"/>
                <a:gd name="connsiteX2" fmla="*/ 152400 w 257175"/>
                <a:gd name="connsiteY2" fmla="*/ 916 h 25786"/>
                <a:gd name="connsiteX3" fmla="*/ 200025 w 257175"/>
                <a:gd name="connsiteY3" fmla="*/ 10441 h 25786"/>
                <a:gd name="connsiteX4" fmla="*/ 242887 w 257175"/>
                <a:gd name="connsiteY4" fmla="*/ 24728 h 25786"/>
                <a:gd name="connsiteX5" fmla="*/ 257175 w 257175"/>
                <a:gd name="connsiteY5" fmla="*/ 24728 h 2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5" h="25786">
                  <a:moveTo>
                    <a:pt x="0" y="5678"/>
                  </a:moveTo>
                  <a:cubicBezTo>
                    <a:pt x="30162" y="3694"/>
                    <a:pt x="60325" y="1710"/>
                    <a:pt x="85725" y="916"/>
                  </a:cubicBezTo>
                  <a:cubicBezTo>
                    <a:pt x="111125" y="122"/>
                    <a:pt x="133350" y="-671"/>
                    <a:pt x="152400" y="916"/>
                  </a:cubicBezTo>
                  <a:cubicBezTo>
                    <a:pt x="171450" y="2503"/>
                    <a:pt x="184944" y="6472"/>
                    <a:pt x="200025" y="10441"/>
                  </a:cubicBezTo>
                  <a:cubicBezTo>
                    <a:pt x="215106" y="14410"/>
                    <a:pt x="233362" y="22347"/>
                    <a:pt x="242887" y="24728"/>
                  </a:cubicBezTo>
                  <a:cubicBezTo>
                    <a:pt x="252412" y="27109"/>
                    <a:pt x="257175" y="24728"/>
                    <a:pt x="257175" y="24728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4" name="Полилиния 163"/>
            <p:cNvSpPr/>
            <p:nvPr/>
          </p:nvSpPr>
          <p:spPr>
            <a:xfrm>
              <a:off x="72363" y="217088"/>
              <a:ext cx="257175" cy="25786"/>
            </a:xfrm>
            <a:custGeom>
              <a:avLst/>
              <a:gdLst>
                <a:gd name="connsiteX0" fmla="*/ 0 w 257175"/>
                <a:gd name="connsiteY0" fmla="*/ 5678 h 25786"/>
                <a:gd name="connsiteX1" fmla="*/ 85725 w 257175"/>
                <a:gd name="connsiteY1" fmla="*/ 916 h 25786"/>
                <a:gd name="connsiteX2" fmla="*/ 152400 w 257175"/>
                <a:gd name="connsiteY2" fmla="*/ 916 h 25786"/>
                <a:gd name="connsiteX3" fmla="*/ 200025 w 257175"/>
                <a:gd name="connsiteY3" fmla="*/ 10441 h 25786"/>
                <a:gd name="connsiteX4" fmla="*/ 242887 w 257175"/>
                <a:gd name="connsiteY4" fmla="*/ 24728 h 25786"/>
                <a:gd name="connsiteX5" fmla="*/ 257175 w 257175"/>
                <a:gd name="connsiteY5" fmla="*/ 24728 h 2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5" h="25786">
                  <a:moveTo>
                    <a:pt x="0" y="5678"/>
                  </a:moveTo>
                  <a:cubicBezTo>
                    <a:pt x="30162" y="3694"/>
                    <a:pt x="60325" y="1710"/>
                    <a:pt x="85725" y="916"/>
                  </a:cubicBezTo>
                  <a:cubicBezTo>
                    <a:pt x="111125" y="122"/>
                    <a:pt x="133350" y="-671"/>
                    <a:pt x="152400" y="916"/>
                  </a:cubicBezTo>
                  <a:cubicBezTo>
                    <a:pt x="171450" y="2503"/>
                    <a:pt x="184944" y="6472"/>
                    <a:pt x="200025" y="10441"/>
                  </a:cubicBezTo>
                  <a:cubicBezTo>
                    <a:pt x="215106" y="14410"/>
                    <a:pt x="233362" y="22347"/>
                    <a:pt x="242887" y="24728"/>
                  </a:cubicBezTo>
                  <a:cubicBezTo>
                    <a:pt x="252412" y="27109"/>
                    <a:pt x="257175" y="24728"/>
                    <a:pt x="257175" y="24728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5" name="Полилиния 164"/>
            <p:cNvSpPr/>
            <p:nvPr/>
          </p:nvSpPr>
          <p:spPr>
            <a:xfrm>
              <a:off x="69074" y="128279"/>
              <a:ext cx="257175" cy="25786"/>
            </a:xfrm>
            <a:custGeom>
              <a:avLst/>
              <a:gdLst>
                <a:gd name="connsiteX0" fmla="*/ 0 w 257175"/>
                <a:gd name="connsiteY0" fmla="*/ 5678 h 25786"/>
                <a:gd name="connsiteX1" fmla="*/ 85725 w 257175"/>
                <a:gd name="connsiteY1" fmla="*/ 916 h 25786"/>
                <a:gd name="connsiteX2" fmla="*/ 152400 w 257175"/>
                <a:gd name="connsiteY2" fmla="*/ 916 h 25786"/>
                <a:gd name="connsiteX3" fmla="*/ 200025 w 257175"/>
                <a:gd name="connsiteY3" fmla="*/ 10441 h 25786"/>
                <a:gd name="connsiteX4" fmla="*/ 242887 w 257175"/>
                <a:gd name="connsiteY4" fmla="*/ 24728 h 25786"/>
                <a:gd name="connsiteX5" fmla="*/ 257175 w 257175"/>
                <a:gd name="connsiteY5" fmla="*/ 24728 h 25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175" h="25786">
                  <a:moveTo>
                    <a:pt x="0" y="5678"/>
                  </a:moveTo>
                  <a:cubicBezTo>
                    <a:pt x="30162" y="3694"/>
                    <a:pt x="60325" y="1710"/>
                    <a:pt x="85725" y="916"/>
                  </a:cubicBezTo>
                  <a:cubicBezTo>
                    <a:pt x="111125" y="122"/>
                    <a:pt x="133350" y="-671"/>
                    <a:pt x="152400" y="916"/>
                  </a:cubicBezTo>
                  <a:cubicBezTo>
                    <a:pt x="171450" y="2503"/>
                    <a:pt x="184944" y="6472"/>
                    <a:pt x="200025" y="10441"/>
                  </a:cubicBezTo>
                  <a:cubicBezTo>
                    <a:pt x="215106" y="14410"/>
                    <a:pt x="233362" y="22347"/>
                    <a:pt x="242887" y="24728"/>
                  </a:cubicBezTo>
                  <a:cubicBezTo>
                    <a:pt x="252412" y="27109"/>
                    <a:pt x="257175" y="24728"/>
                    <a:pt x="257175" y="24728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6" name="Полилиния 165"/>
            <p:cNvSpPr/>
            <p:nvPr/>
          </p:nvSpPr>
          <p:spPr>
            <a:xfrm>
              <a:off x="457200" y="131568"/>
              <a:ext cx="238125" cy="25645"/>
            </a:xfrm>
            <a:custGeom>
              <a:avLst/>
              <a:gdLst>
                <a:gd name="connsiteX0" fmla="*/ 0 w 238125"/>
                <a:gd name="connsiteY0" fmla="*/ 25645 h 25645"/>
                <a:gd name="connsiteX1" fmla="*/ 76200 w 238125"/>
                <a:gd name="connsiteY1" fmla="*/ 11357 h 25645"/>
                <a:gd name="connsiteX2" fmla="*/ 133350 w 238125"/>
                <a:gd name="connsiteY2" fmla="*/ 1832 h 25645"/>
                <a:gd name="connsiteX3" fmla="*/ 238125 w 238125"/>
                <a:gd name="connsiteY3" fmla="*/ 1832 h 2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5645">
                  <a:moveTo>
                    <a:pt x="0" y="25645"/>
                  </a:moveTo>
                  <a:lnTo>
                    <a:pt x="76200" y="11357"/>
                  </a:lnTo>
                  <a:cubicBezTo>
                    <a:pt x="98425" y="7388"/>
                    <a:pt x="106363" y="3419"/>
                    <a:pt x="133350" y="1832"/>
                  </a:cubicBezTo>
                  <a:cubicBezTo>
                    <a:pt x="160337" y="245"/>
                    <a:pt x="215900" y="-1343"/>
                    <a:pt x="238125" y="1832"/>
                  </a:cubicBezTo>
                </a:path>
              </a:pathLst>
            </a:custGeom>
            <a:noFill/>
            <a:ln w="38100">
              <a:solidFill>
                <a:srgbClr val="BA16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7" name="Полилиния 166"/>
            <p:cNvSpPr/>
            <p:nvPr/>
          </p:nvSpPr>
          <p:spPr>
            <a:xfrm>
              <a:off x="463779" y="384837"/>
              <a:ext cx="238125" cy="25645"/>
            </a:xfrm>
            <a:custGeom>
              <a:avLst/>
              <a:gdLst>
                <a:gd name="connsiteX0" fmla="*/ 0 w 238125"/>
                <a:gd name="connsiteY0" fmla="*/ 25645 h 25645"/>
                <a:gd name="connsiteX1" fmla="*/ 76200 w 238125"/>
                <a:gd name="connsiteY1" fmla="*/ 11357 h 25645"/>
                <a:gd name="connsiteX2" fmla="*/ 133350 w 238125"/>
                <a:gd name="connsiteY2" fmla="*/ 1832 h 25645"/>
                <a:gd name="connsiteX3" fmla="*/ 238125 w 238125"/>
                <a:gd name="connsiteY3" fmla="*/ 1832 h 2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5645">
                  <a:moveTo>
                    <a:pt x="0" y="25645"/>
                  </a:moveTo>
                  <a:lnTo>
                    <a:pt x="76200" y="11357"/>
                  </a:lnTo>
                  <a:cubicBezTo>
                    <a:pt x="98425" y="7388"/>
                    <a:pt x="106363" y="3419"/>
                    <a:pt x="133350" y="1832"/>
                  </a:cubicBezTo>
                  <a:cubicBezTo>
                    <a:pt x="160337" y="245"/>
                    <a:pt x="215900" y="-1343"/>
                    <a:pt x="238125" y="1832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8" name="Полилиния 167"/>
            <p:cNvSpPr/>
            <p:nvPr/>
          </p:nvSpPr>
          <p:spPr>
            <a:xfrm>
              <a:off x="463779" y="299318"/>
              <a:ext cx="238125" cy="25645"/>
            </a:xfrm>
            <a:custGeom>
              <a:avLst/>
              <a:gdLst>
                <a:gd name="connsiteX0" fmla="*/ 0 w 238125"/>
                <a:gd name="connsiteY0" fmla="*/ 25645 h 25645"/>
                <a:gd name="connsiteX1" fmla="*/ 76200 w 238125"/>
                <a:gd name="connsiteY1" fmla="*/ 11357 h 25645"/>
                <a:gd name="connsiteX2" fmla="*/ 133350 w 238125"/>
                <a:gd name="connsiteY2" fmla="*/ 1832 h 25645"/>
                <a:gd name="connsiteX3" fmla="*/ 238125 w 238125"/>
                <a:gd name="connsiteY3" fmla="*/ 1832 h 2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5645">
                  <a:moveTo>
                    <a:pt x="0" y="25645"/>
                  </a:moveTo>
                  <a:lnTo>
                    <a:pt x="76200" y="11357"/>
                  </a:lnTo>
                  <a:cubicBezTo>
                    <a:pt x="98425" y="7388"/>
                    <a:pt x="106363" y="3419"/>
                    <a:pt x="133350" y="1832"/>
                  </a:cubicBezTo>
                  <a:cubicBezTo>
                    <a:pt x="160337" y="245"/>
                    <a:pt x="215900" y="-1343"/>
                    <a:pt x="238125" y="1832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9" name="Полилиния 168"/>
            <p:cNvSpPr/>
            <p:nvPr/>
          </p:nvSpPr>
          <p:spPr>
            <a:xfrm>
              <a:off x="453911" y="207220"/>
              <a:ext cx="238125" cy="25645"/>
            </a:xfrm>
            <a:custGeom>
              <a:avLst/>
              <a:gdLst>
                <a:gd name="connsiteX0" fmla="*/ 0 w 238125"/>
                <a:gd name="connsiteY0" fmla="*/ 25645 h 25645"/>
                <a:gd name="connsiteX1" fmla="*/ 76200 w 238125"/>
                <a:gd name="connsiteY1" fmla="*/ 11357 h 25645"/>
                <a:gd name="connsiteX2" fmla="*/ 133350 w 238125"/>
                <a:gd name="connsiteY2" fmla="*/ 1832 h 25645"/>
                <a:gd name="connsiteX3" fmla="*/ 238125 w 238125"/>
                <a:gd name="connsiteY3" fmla="*/ 1832 h 25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125" h="25645">
                  <a:moveTo>
                    <a:pt x="0" y="25645"/>
                  </a:moveTo>
                  <a:lnTo>
                    <a:pt x="76200" y="11357"/>
                  </a:lnTo>
                  <a:cubicBezTo>
                    <a:pt x="98425" y="7388"/>
                    <a:pt x="106363" y="3419"/>
                    <a:pt x="133350" y="1832"/>
                  </a:cubicBezTo>
                  <a:cubicBezTo>
                    <a:pt x="160337" y="245"/>
                    <a:pt x="215900" y="-1343"/>
                    <a:pt x="238125" y="1832"/>
                  </a:cubicBezTo>
                </a:path>
              </a:pathLst>
            </a:custGeom>
            <a:noFill/>
            <a:ln w="38100" cap="flat" cmpd="sng" algn="ctr">
              <a:solidFill>
                <a:srgbClr val="BA168B"/>
              </a:solidFill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sp>
        <p:nvSpPr>
          <p:cNvPr id="170" name="Полилиния 169"/>
          <p:cNvSpPr/>
          <p:nvPr/>
        </p:nvSpPr>
        <p:spPr>
          <a:xfrm>
            <a:off x="4797852" y="3990213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pSp>
        <p:nvGrpSpPr>
          <p:cNvPr id="171" name="Группа 170"/>
          <p:cNvGrpSpPr/>
          <p:nvPr/>
        </p:nvGrpSpPr>
        <p:grpSpPr>
          <a:xfrm>
            <a:off x="3840907" y="3722878"/>
            <a:ext cx="1511935" cy="1195705"/>
            <a:chOff x="0" y="0"/>
            <a:chExt cx="1512444" cy="1196087"/>
          </a:xfrm>
        </p:grpSpPr>
        <p:grpSp>
          <p:nvGrpSpPr>
            <p:cNvPr id="172" name="Группа 171"/>
            <p:cNvGrpSpPr/>
            <p:nvPr/>
          </p:nvGrpSpPr>
          <p:grpSpPr>
            <a:xfrm>
              <a:off x="0" y="0"/>
              <a:ext cx="1512444" cy="1196087"/>
              <a:chOff x="0" y="0"/>
              <a:chExt cx="1388459" cy="1081087"/>
            </a:xfrm>
          </p:grpSpPr>
          <p:sp>
            <p:nvSpPr>
              <p:cNvPr id="174" name="Полилиния 173"/>
              <p:cNvSpPr/>
              <p:nvPr/>
            </p:nvSpPr>
            <p:spPr>
              <a:xfrm>
                <a:off x="781050" y="95250"/>
                <a:ext cx="323850" cy="464972"/>
              </a:xfrm>
              <a:custGeom>
                <a:avLst/>
                <a:gdLst>
                  <a:gd name="connsiteX0" fmla="*/ 0 w 323850"/>
                  <a:gd name="connsiteY0" fmla="*/ 93497 h 464972"/>
                  <a:gd name="connsiteX1" fmla="*/ 76200 w 323850"/>
                  <a:gd name="connsiteY1" fmla="*/ 17297 h 464972"/>
                  <a:gd name="connsiteX2" fmla="*/ 123825 w 323850"/>
                  <a:gd name="connsiteY2" fmla="*/ 7772 h 464972"/>
                  <a:gd name="connsiteX3" fmla="*/ 85725 w 323850"/>
                  <a:gd name="connsiteY3" fmla="*/ 112547 h 464972"/>
                  <a:gd name="connsiteX4" fmla="*/ 85725 w 323850"/>
                  <a:gd name="connsiteY4" fmla="*/ 183984 h 464972"/>
                  <a:gd name="connsiteX5" fmla="*/ 100012 w 323850"/>
                  <a:gd name="connsiteY5" fmla="*/ 255422 h 464972"/>
                  <a:gd name="connsiteX6" fmla="*/ 157162 w 323850"/>
                  <a:gd name="connsiteY6" fmla="*/ 317334 h 464972"/>
                  <a:gd name="connsiteX7" fmla="*/ 323850 w 323850"/>
                  <a:gd name="connsiteY7" fmla="*/ 464972 h 464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3850" h="464972">
                    <a:moveTo>
                      <a:pt x="0" y="93497"/>
                    </a:moveTo>
                    <a:cubicBezTo>
                      <a:pt x="27781" y="62540"/>
                      <a:pt x="55563" y="31584"/>
                      <a:pt x="76200" y="17297"/>
                    </a:cubicBezTo>
                    <a:cubicBezTo>
                      <a:pt x="96837" y="3010"/>
                      <a:pt x="122238" y="-8103"/>
                      <a:pt x="123825" y="7772"/>
                    </a:cubicBezTo>
                    <a:cubicBezTo>
                      <a:pt x="125413" y="23647"/>
                      <a:pt x="92075" y="83178"/>
                      <a:pt x="85725" y="112547"/>
                    </a:cubicBezTo>
                    <a:cubicBezTo>
                      <a:pt x="79375" y="141916"/>
                      <a:pt x="83344" y="160171"/>
                      <a:pt x="85725" y="183984"/>
                    </a:cubicBezTo>
                    <a:cubicBezTo>
                      <a:pt x="88106" y="207797"/>
                      <a:pt x="88106" y="233197"/>
                      <a:pt x="100012" y="255422"/>
                    </a:cubicBezTo>
                    <a:cubicBezTo>
                      <a:pt x="111918" y="277647"/>
                      <a:pt x="119856" y="282409"/>
                      <a:pt x="157162" y="317334"/>
                    </a:cubicBezTo>
                    <a:cubicBezTo>
                      <a:pt x="194468" y="352259"/>
                      <a:pt x="296069" y="441160"/>
                      <a:pt x="323850" y="464972"/>
                    </a:cubicBezTo>
                  </a:path>
                </a:pathLst>
              </a:custGeom>
              <a:noFill/>
              <a:ln w="38100">
                <a:solidFill>
                  <a:srgbClr val="BA168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grpSp>
            <p:nvGrpSpPr>
              <p:cNvPr id="175" name="Группа 174"/>
              <p:cNvGrpSpPr/>
              <p:nvPr/>
            </p:nvGrpSpPr>
            <p:grpSpPr>
              <a:xfrm>
                <a:off x="0" y="0"/>
                <a:ext cx="1388459" cy="1081087"/>
                <a:chOff x="0" y="0"/>
                <a:chExt cx="1388459" cy="1081087"/>
              </a:xfrm>
            </p:grpSpPr>
            <p:grpSp>
              <p:nvGrpSpPr>
                <p:cNvPr id="176" name="Группа 175"/>
                <p:cNvGrpSpPr/>
                <p:nvPr/>
              </p:nvGrpSpPr>
              <p:grpSpPr>
                <a:xfrm>
                  <a:off x="0" y="0"/>
                  <a:ext cx="1388459" cy="1081087"/>
                  <a:chOff x="0" y="0"/>
                  <a:chExt cx="1388459" cy="1081087"/>
                </a:xfrm>
              </p:grpSpPr>
              <p:sp>
                <p:nvSpPr>
                  <p:cNvPr id="178" name="Полилиния 177"/>
                  <p:cNvSpPr/>
                  <p:nvPr/>
                </p:nvSpPr>
                <p:spPr>
                  <a:xfrm>
                    <a:off x="0" y="195262"/>
                    <a:ext cx="270192" cy="457200"/>
                  </a:xfrm>
                  <a:custGeom>
                    <a:avLst/>
                    <a:gdLst>
                      <a:gd name="connsiteX0" fmla="*/ 27667 w 256267"/>
                      <a:gd name="connsiteY0" fmla="*/ 457200 h 457200"/>
                      <a:gd name="connsiteX1" fmla="*/ 3855 w 256267"/>
                      <a:gd name="connsiteY1" fmla="*/ 295275 h 457200"/>
                      <a:gd name="connsiteX2" fmla="*/ 99105 w 256267"/>
                      <a:gd name="connsiteY2" fmla="*/ 80963 h 457200"/>
                      <a:gd name="connsiteX3" fmla="*/ 256267 w 256267"/>
                      <a:gd name="connsiteY3" fmla="*/ 0 h 457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6267" h="457200">
                        <a:moveTo>
                          <a:pt x="27667" y="457200"/>
                        </a:moveTo>
                        <a:cubicBezTo>
                          <a:pt x="9808" y="407590"/>
                          <a:pt x="-8051" y="357981"/>
                          <a:pt x="3855" y="295275"/>
                        </a:cubicBezTo>
                        <a:cubicBezTo>
                          <a:pt x="15761" y="232569"/>
                          <a:pt x="57036" y="130175"/>
                          <a:pt x="99105" y="80963"/>
                        </a:cubicBezTo>
                        <a:cubicBezTo>
                          <a:pt x="141174" y="31751"/>
                          <a:pt x="228486" y="13494"/>
                          <a:pt x="256267" y="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79" name="Полилиния 178"/>
                  <p:cNvSpPr/>
                  <p:nvPr/>
                </p:nvSpPr>
                <p:spPr>
                  <a:xfrm>
                    <a:off x="266700" y="190500"/>
                    <a:ext cx="509587" cy="9525"/>
                  </a:xfrm>
                  <a:custGeom>
                    <a:avLst/>
                    <a:gdLst>
                      <a:gd name="connsiteX0" fmla="*/ 0 w 509587"/>
                      <a:gd name="connsiteY0" fmla="*/ 9525 h 9525"/>
                      <a:gd name="connsiteX1" fmla="*/ 509587 w 509587"/>
                      <a:gd name="connsiteY1" fmla="*/ 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09587" h="9525">
                        <a:moveTo>
                          <a:pt x="0" y="9525"/>
                        </a:moveTo>
                        <a:lnTo>
                          <a:pt x="509587" y="0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0" name="Полилиния 179"/>
                  <p:cNvSpPr/>
                  <p:nvPr/>
                </p:nvSpPr>
                <p:spPr>
                  <a:xfrm>
                    <a:off x="1104900" y="0"/>
                    <a:ext cx="247425" cy="568910"/>
                  </a:xfrm>
                  <a:custGeom>
                    <a:avLst/>
                    <a:gdLst>
                      <a:gd name="connsiteX0" fmla="*/ 0 w 247425"/>
                      <a:gd name="connsiteY0" fmla="*/ 568910 h 568910"/>
                      <a:gd name="connsiteX1" fmla="*/ 223837 w 247425"/>
                      <a:gd name="connsiteY1" fmla="*/ 373647 h 568910"/>
                      <a:gd name="connsiteX2" fmla="*/ 242887 w 247425"/>
                      <a:gd name="connsiteY2" fmla="*/ 259347 h 568910"/>
                      <a:gd name="connsiteX3" fmla="*/ 242887 w 247425"/>
                      <a:gd name="connsiteY3" fmla="*/ 202197 h 568910"/>
                      <a:gd name="connsiteX4" fmla="*/ 200025 w 247425"/>
                      <a:gd name="connsiteY4" fmla="*/ 121235 h 568910"/>
                      <a:gd name="connsiteX5" fmla="*/ 190500 w 247425"/>
                      <a:gd name="connsiteY5" fmla="*/ 111710 h 568910"/>
                      <a:gd name="connsiteX6" fmla="*/ 223837 w 247425"/>
                      <a:gd name="connsiteY6" fmla="*/ 78372 h 568910"/>
                      <a:gd name="connsiteX7" fmla="*/ 223837 w 247425"/>
                      <a:gd name="connsiteY7" fmla="*/ 49797 h 568910"/>
                      <a:gd name="connsiteX8" fmla="*/ 223837 w 247425"/>
                      <a:gd name="connsiteY8" fmla="*/ 25985 h 568910"/>
                      <a:gd name="connsiteX9" fmla="*/ 195262 w 247425"/>
                      <a:gd name="connsiteY9" fmla="*/ 2172 h 568910"/>
                      <a:gd name="connsiteX10" fmla="*/ 161925 w 247425"/>
                      <a:gd name="connsiteY10" fmla="*/ 2172 h 568910"/>
                      <a:gd name="connsiteX11" fmla="*/ 142875 w 247425"/>
                      <a:gd name="connsiteY11" fmla="*/ 11697 h 568910"/>
                      <a:gd name="connsiteX12" fmla="*/ 119062 w 247425"/>
                      <a:gd name="connsiteY12" fmla="*/ 49797 h 5689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47425" h="568910">
                        <a:moveTo>
                          <a:pt x="0" y="568910"/>
                        </a:moveTo>
                        <a:cubicBezTo>
                          <a:pt x="91678" y="497075"/>
                          <a:pt x="183356" y="425241"/>
                          <a:pt x="223837" y="373647"/>
                        </a:cubicBezTo>
                        <a:cubicBezTo>
                          <a:pt x="264318" y="322053"/>
                          <a:pt x="239712" y="287922"/>
                          <a:pt x="242887" y="259347"/>
                        </a:cubicBezTo>
                        <a:cubicBezTo>
                          <a:pt x="246062" y="230772"/>
                          <a:pt x="250031" y="225216"/>
                          <a:pt x="242887" y="202197"/>
                        </a:cubicBezTo>
                        <a:cubicBezTo>
                          <a:pt x="235743" y="179178"/>
                          <a:pt x="208756" y="136316"/>
                          <a:pt x="200025" y="121235"/>
                        </a:cubicBezTo>
                        <a:cubicBezTo>
                          <a:pt x="191294" y="106154"/>
                          <a:pt x="186531" y="118854"/>
                          <a:pt x="190500" y="111710"/>
                        </a:cubicBezTo>
                        <a:cubicBezTo>
                          <a:pt x="194469" y="104566"/>
                          <a:pt x="218281" y="88691"/>
                          <a:pt x="223837" y="78372"/>
                        </a:cubicBezTo>
                        <a:cubicBezTo>
                          <a:pt x="229393" y="68053"/>
                          <a:pt x="223837" y="49797"/>
                          <a:pt x="223837" y="49797"/>
                        </a:cubicBezTo>
                        <a:cubicBezTo>
                          <a:pt x="223837" y="41066"/>
                          <a:pt x="228600" y="33922"/>
                          <a:pt x="223837" y="25985"/>
                        </a:cubicBezTo>
                        <a:cubicBezTo>
                          <a:pt x="219075" y="18047"/>
                          <a:pt x="205581" y="6141"/>
                          <a:pt x="195262" y="2172"/>
                        </a:cubicBezTo>
                        <a:cubicBezTo>
                          <a:pt x="184943" y="-1797"/>
                          <a:pt x="170656" y="584"/>
                          <a:pt x="161925" y="2172"/>
                        </a:cubicBezTo>
                        <a:cubicBezTo>
                          <a:pt x="153194" y="3760"/>
                          <a:pt x="150019" y="3759"/>
                          <a:pt x="142875" y="11697"/>
                        </a:cubicBezTo>
                        <a:cubicBezTo>
                          <a:pt x="135731" y="19634"/>
                          <a:pt x="101600" y="47416"/>
                          <a:pt x="119062" y="49797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1" name="Полилиния 180"/>
                  <p:cNvSpPr/>
                  <p:nvPr/>
                </p:nvSpPr>
                <p:spPr>
                  <a:xfrm>
                    <a:off x="881062" y="0"/>
                    <a:ext cx="352667" cy="103920"/>
                  </a:xfrm>
                  <a:custGeom>
                    <a:avLst/>
                    <a:gdLst>
                      <a:gd name="connsiteX0" fmla="*/ 352667 w 352667"/>
                      <a:gd name="connsiteY0" fmla="*/ 51532 h 103920"/>
                      <a:gd name="connsiteX1" fmla="*/ 128830 w 352667"/>
                      <a:gd name="connsiteY1" fmla="*/ 51532 h 103920"/>
                      <a:gd name="connsiteX2" fmla="*/ 90730 w 352667"/>
                      <a:gd name="connsiteY2" fmla="*/ 3907 h 103920"/>
                      <a:gd name="connsiteX3" fmla="*/ 57392 w 352667"/>
                      <a:gd name="connsiteY3" fmla="*/ 3907 h 103920"/>
                      <a:gd name="connsiteX4" fmla="*/ 14530 w 352667"/>
                      <a:gd name="connsiteY4" fmla="*/ 13432 h 103920"/>
                      <a:gd name="connsiteX5" fmla="*/ 242 w 352667"/>
                      <a:gd name="connsiteY5" fmla="*/ 61057 h 103920"/>
                      <a:gd name="connsiteX6" fmla="*/ 24055 w 352667"/>
                      <a:gd name="connsiteY6" fmla="*/ 103920 h 103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2667" h="103920">
                        <a:moveTo>
                          <a:pt x="352667" y="51532"/>
                        </a:moveTo>
                        <a:cubicBezTo>
                          <a:pt x="262576" y="55500"/>
                          <a:pt x="172486" y="59469"/>
                          <a:pt x="128830" y="51532"/>
                        </a:cubicBezTo>
                        <a:cubicBezTo>
                          <a:pt x="85174" y="43595"/>
                          <a:pt x="102636" y="11844"/>
                          <a:pt x="90730" y="3907"/>
                        </a:cubicBezTo>
                        <a:cubicBezTo>
                          <a:pt x="78824" y="-4030"/>
                          <a:pt x="70092" y="2320"/>
                          <a:pt x="57392" y="3907"/>
                        </a:cubicBezTo>
                        <a:cubicBezTo>
                          <a:pt x="44692" y="5494"/>
                          <a:pt x="24055" y="3907"/>
                          <a:pt x="14530" y="13432"/>
                        </a:cubicBezTo>
                        <a:cubicBezTo>
                          <a:pt x="5005" y="22957"/>
                          <a:pt x="-1345" y="45976"/>
                          <a:pt x="242" y="61057"/>
                        </a:cubicBezTo>
                        <a:cubicBezTo>
                          <a:pt x="1829" y="76138"/>
                          <a:pt x="17705" y="97570"/>
                          <a:pt x="24055" y="10392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2" name="Полилиния 181"/>
                  <p:cNvSpPr/>
                  <p:nvPr/>
                </p:nvSpPr>
                <p:spPr>
                  <a:xfrm>
                    <a:off x="0" y="595312"/>
                    <a:ext cx="71421" cy="353947"/>
                  </a:xfrm>
                  <a:custGeom>
                    <a:avLst/>
                    <a:gdLst>
                      <a:gd name="connsiteX0" fmla="*/ 34903 w 71421"/>
                      <a:gd name="connsiteY0" fmla="*/ 56395 h 353947"/>
                      <a:gd name="connsiteX1" fmla="*/ 63478 w 71421"/>
                      <a:gd name="connsiteY1" fmla="*/ 4008 h 353947"/>
                      <a:gd name="connsiteX2" fmla="*/ 68241 w 71421"/>
                      <a:gd name="connsiteY2" fmla="*/ 151645 h 353947"/>
                      <a:gd name="connsiteX3" fmla="*/ 20616 w 71421"/>
                      <a:gd name="connsiteY3" fmla="*/ 175458 h 353947"/>
                      <a:gd name="connsiteX4" fmla="*/ 1566 w 71421"/>
                      <a:gd name="connsiteY4" fmla="*/ 232608 h 353947"/>
                      <a:gd name="connsiteX5" fmla="*/ 58716 w 71421"/>
                      <a:gd name="connsiteY5" fmla="*/ 232608 h 353947"/>
                      <a:gd name="connsiteX6" fmla="*/ 6328 w 71421"/>
                      <a:gd name="connsiteY6" fmla="*/ 346908 h 353947"/>
                      <a:gd name="connsiteX7" fmla="*/ 58716 w 71421"/>
                      <a:gd name="connsiteY7" fmla="*/ 342145 h 3539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1421" h="353947">
                        <a:moveTo>
                          <a:pt x="34903" y="56395"/>
                        </a:moveTo>
                        <a:cubicBezTo>
                          <a:pt x="46412" y="22264"/>
                          <a:pt x="57922" y="-11867"/>
                          <a:pt x="63478" y="4008"/>
                        </a:cubicBezTo>
                        <a:cubicBezTo>
                          <a:pt x="69034" y="19883"/>
                          <a:pt x="75385" y="123070"/>
                          <a:pt x="68241" y="151645"/>
                        </a:cubicBezTo>
                        <a:cubicBezTo>
                          <a:pt x="61097" y="180220"/>
                          <a:pt x="31728" y="161964"/>
                          <a:pt x="20616" y="175458"/>
                        </a:cubicBezTo>
                        <a:cubicBezTo>
                          <a:pt x="9503" y="188952"/>
                          <a:pt x="-4784" y="223083"/>
                          <a:pt x="1566" y="232608"/>
                        </a:cubicBezTo>
                        <a:cubicBezTo>
                          <a:pt x="7916" y="242133"/>
                          <a:pt x="57922" y="213558"/>
                          <a:pt x="58716" y="232608"/>
                        </a:cubicBezTo>
                        <a:cubicBezTo>
                          <a:pt x="59510" y="251658"/>
                          <a:pt x="6328" y="328652"/>
                          <a:pt x="6328" y="346908"/>
                        </a:cubicBezTo>
                        <a:cubicBezTo>
                          <a:pt x="6328" y="365164"/>
                          <a:pt x="49985" y="342145"/>
                          <a:pt x="58716" y="342145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3" name="Полилиния 182"/>
                  <p:cNvSpPr/>
                  <p:nvPr/>
                </p:nvSpPr>
                <p:spPr>
                  <a:xfrm>
                    <a:off x="914400" y="461962"/>
                    <a:ext cx="338137" cy="504825"/>
                  </a:xfrm>
                  <a:custGeom>
                    <a:avLst/>
                    <a:gdLst>
                      <a:gd name="connsiteX0" fmla="*/ 338137 w 338137"/>
                      <a:gd name="connsiteY0" fmla="*/ 0 h 504825"/>
                      <a:gd name="connsiteX1" fmla="*/ 295275 w 338137"/>
                      <a:gd name="connsiteY1" fmla="*/ 166688 h 504825"/>
                      <a:gd name="connsiteX2" fmla="*/ 290512 w 338137"/>
                      <a:gd name="connsiteY2" fmla="*/ 166688 h 504825"/>
                      <a:gd name="connsiteX3" fmla="*/ 247650 w 338137"/>
                      <a:gd name="connsiteY3" fmla="*/ 238125 h 504825"/>
                      <a:gd name="connsiteX4" fmla="*/ 200025 w 338137"/>
                      <a:gd name="connsiteY4" fmla="*/ 285750 h 504825"/>
                      <a:gd name="connsiteX5" fmla="*/ 171450 w 338137"/>
                      <a:gd name="connsiteY5" fmla="*/ 309563 h 504825"/>
                      <a:gd name="connsiteX6" fmla="*/ 119062 w 338137"/>
                      <a:gd name="connsiteY6" fmla="*/ 333375 h 504825"/>
                      <a:gd name="connsiteX7" fmla="*/ 47625 w 338137"/>
                      <a:gd name="connsiteY7" fmla="*/ 352425 h 504825"/>
                      <a:gd name="connsiteX8" fmla="*/ 23812 w 338137"/>
                      <a:gd name="connsiteY8" fmla="*/ 352425 h 504825"/>
                      <a:gd name="connsiteX9" fmla="*/ 0 w 338137"/>
                      <a:gd name="connsiteY9" fmla="*/ 504825 h 504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38137" h="504825">
                        <a:moveTo>
                          <a:pt x="338137" y="0"/>
                        </a:moveTo>
                        <a:cubicBezTo>
                          <a:pt x="323850" y="55563"/>
                          <a:pt x="303213" y="138907"/>
                          <a:pt x="295275" y="166688"/>
                        </a:cubicBezTo>
                        <a:cubicBezTo>
                          <a:pt x="287337" y="194469"/>
                          <a:pt x="298449" y="154782"/>
                          <a:pt x="290512" y="166688"/>
                        </a:cubicBezTo>
                        <a:cubicBezTo>
                          <a:pt x="282575" y="178594"/>
                          <a:pt x="262731" y="218281"/>
                          <a:pt x="247650" y="238125"/>
                        </a:cubicBezTo>
                        <a:cubicBezTo>
                          <a:pt x="232569" y="257969"/>
                          <a:pt x="212725" y="273844"/>
                          <a:pt x="200025" y="285750"/>
                        </a:cubicBezTo>
                        <a:cubicBezTo>
                          <a:pt x="187325" y="297656"/>
                          <a:pt x="184944" y="301626"/>
                          <a:pt x="171450" y="309563"/>
                        </a:cubicBezTo>
                        <a:cubicBezTo>
                          <a:pt x="157956" y="317500"/>
                          <a:pt x="139699" y="326231"/>
                          <a:pt x="119062" y="333375"/>
                        </a:cubicBezTo>
                        <a:cubicBezTo>
                          <a:pt x="98425" y="340519"/>
                          <a:pt x="63500" y="349250"/>
                          <a:pt x="47625" y="352425"/>
                        </a:cubicBezTo>
                        <a:cubicBezTo>
                          <a:pt x="31750" y="355600"/>
                          <a:pt x="31749" y="327025"/>
                          <a:pt x="23812" y="352425"/>
                        </a:cubicBezTo>
                        <a:cubicBezTo>
                          <a:pt x="15875" y="377825"/>
                          <a:pt x="7937" y="441325"/>
                          <a:pt x="0" y="504825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4" name="Полилиния 183"/>
                  <p:cNvSpPr/>
                  <p:nvPr/>
                </p:nvSpPr>
                <p:spPr>
                  <a:xfrm>
                    <a:off x="242887" y="595312"/>
                    <a:ext cx="195232" cy="366713"/>
                  </a:xfrm>
                  <a:custGeom>
                    <a:avLst/>
                    <a:gdLst>
                      <a:gd name="connsiteX0" fmla="*/ 150503 w 195232"/>
                      <a:gd name="connsiteY0" fmla="*/ 0 h 366713"/>
                      <a:gd name="connsiteX1" fmla="*/ 193366 w 195232"/>
                      <a:gd name="connsiteY1" fmla="*/ 85725 h 366713"/>
                      <a:gd name="connsiteX2" fmla="*/ 183841 w 195232"/>
                      <a:gd name="connsiteY2" fmla="*/ 138113 h 366713"/>
                      <a:gd name="connsiteX3" fmla="*/ 150503 w 195232"/>
                      <a:gd name="connsiteY3" fmla="*/ 204788 h 366713"/>
                      <a:gd name="connsiteX4" fmla="*/ 112403 w 195232"/>
                      <a:gd name="connsiteY4" fmla="*/ 252413 h 366713"/>
                      <a:gd name="connsiteX5" fmla="*/ 40966 w 195232"/>
                      <a:gd name="connsiteY5" fmla="*/ 266700 h 366713"/>
                      <a:gd name="connsiteX6" fmla="*/ 2866 w 195232"/>
                      <a:gd name="connsiteY6" fmla="*/ 366713 h 3667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5232" h="366713">
                        <a:moveTo>
                          <a:pt x="150503" y="0"/>
                        </a:moveTo>
                        <a:cubicBezTo>
                          <a:pt x="169156" y="31353"/>
                          <a:pt x="187810" y="62706"/>
                          <a:pt x="193366" y="85725"/>
                        </a:cubicBezTo>
                        <a:cubicBezTo>
                          <a:pt x="198922" y="108744"/>
                          <a:pt x="190985" y="118269"/>
                          <a:pt x="183841" y="138113"/>
                        </a:cubicBezTo>
                        <a:cubicBezTo>
                          <a:pt x="176697" y="157957"/>
                          <a:pt x="162409" y="185738"/>
                          <a:pt x="150503" y="204788"/>
                        </a:cubicBezTo>
                        <a:cubicBezTo>
                          <a:pt x="138597" y="223838"/>
                          <a:pt x="130659" y="242094"/>
                          <a:pt x="112403" y="252413"/>
                        </a:cubicBezTo>
                        <a:cubicBezTo>
                          <a:pt x="94147" y="262732"/>
                          <a:pt x="59222" y="247650"/>
                          <a:pt x="40966" y="266700"/>
                        </a:cubicBezTo>
                        <a:cubicBezTo>
                          <a:pt x="22710" y="285750"/>
                          <a:pt x="-9834" y="338932"/>
                          <a:pt x="2866" y="366713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5" name="Полилиния 184"/>
                  <p:cNvSpPr/>
                  <p:nvPr/>
                </p:nvSpPr>
                <p:spPr>
                  <a:xfrm>
                    <a:off x="938212" y="590550"/>
                    <a:ext cx="124131" cy="214312"/>
                  </a:xfrm>
                  <a:custGeom>
                    <a:avLst/>
                    <a:gdLst>
                      <a:gd name="connsiteX0" fmla="*/ 124131 w 124131"/>
                      <a:gd name="connsiteY0" fmla="*/ 0 h 214312"/>
                      <a:gd name="connsiteX1" fmla="*/ 114606 w 124131"/>
                      <a:gd name="connsiteY1" fmla="*/ 95250 h 214312"/>
                      <a:gd name="connsiteX2" fmla="*/ 86031 w 124131"/>
                      <a:gd name="connsiteY2" fmla="*/ 142875 h 214312"/>
                      <a:gd name="connsiteX3" fmla="*/ 33644 w 124131"/>
                      <a:gd name="connsiteY3" fmla="*/ 185737 h 214312"/>
                      <a:gd name="connsiteX4" fmla="*/ 306 w 124131"/>
                      <a:gd name="connsiteY4" fmla="*/ 214312 h 2143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131" h="214312">
                        <a:moveTo>
                          <a:pt x="124131" y="0"/>
                        </a:moveTo>
                        <a:cubicBezTo>
                          <a:pt x="122543" y="35719"/>
                          <a:pt x="120956" y="71438"/>
                          <a:pt x="114606" y="95250"/>
                        </a:cubicBezTo>
                        <a:cubicBezTo>
                          <a:pt x="108256" y="119062"/>
                          <a:pt x="99525" y="127794"/>
                          <a:pt x="86031" y="142875"/>
                        </a:cubicBezTo>
                        <a:cubicBezTo>
                          <a:pt x="72537" y="157956"/>
                          <a:pt x="47931" y="173831"/>
                          <a:pt x="33644" y="185737"/>
                        </a:cubicBezTo>
                        <a:cubicBezTo>
                          <a:pt x="19357" y="197643"/>
                          <a:pt x="-2869" y="177800"/>
                          <a:pt x="306" y="214312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6" name="Полилиния 185"/>
                  <p:cNvSpPr/>
                  <p:nvPr/>
                </p:nvSpPr>
                <p:spPr>
                  <a:xfrm>
                    <a:off x="390525" y="823912"/>
                    <a:ext cx="373013" cy="248187"/>
                  </a:xfrm>
                  <a:custGeom>
                    <a:avLst/>
                    <a:gdLst>
                      <a:gd name="connsiteX0" fmla="*/ 0 w 373013"/>
                      <a:gd name="connsiteY0" fmla="*/ 10062 h 248187"/>
                      <a:gd name="connsiteX1" fmla="*/ 342900 w 373013"/>
                      <a:gd name="connsiteY1" fmla="*/ 537 h 248187"/>
                      <a:gd name="connsiteX2" fmla="*/ 352425 w 373013"/>
                      <a:gd name="connsiteY2" fmla="*/ 24350 h 248187"/>
                      <a:gd name="connsiteX3" fmla="*/ 314325 w 373013"/>
                      <a:gd name="connsiteY3" fmla="*/ 48162 h 248187"/>
                      <a:gd name="connsiteX4" fmla="*/ 300037 w 373013"/>
                      <a:gd name="connsiteY4" fmla="*/ 86262 h 248187"/>
                      <a:gd name="connsiteX5" fmla="*/ 295275 w 373013"/>
                      <a:gd name="connsiteY5" fmla="*/ 119600 h 248187"/>
                      <a:gd name="connsiteX6" fmla="*/ 357187 w 373013"/>
                      <a:gd name="connsiteY6" fmla="*/ 119600 h 248187"/>
                      <a:gd name="connsiteX7" fmla="*/ 352425 w 373013"/>
                      <a:gd name="connsiteY7" fmla="*/ 248187 h 248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73013" h="248187">
                        <a:moveTo>
                          <a:pt x="0" y="10062"/>
                        </a:moveTo>
                        <a:cubicBezTo>
                          <a:pt x="142081" y="4109"/>
                          <a:pt x="284163" y="-1844"/>
                          <a:pt x="342900" y="537"/>
                        </a:cubicBezTo>
                        <a:cubicBezTo>
                          <a:pt x="401637" y="2918"/>
                          <a:pt x="357188" y="16413"/>
                          <a:pt x="352425" y="24350"/>
                        </a:cubicBezTo>
                        <a:cubicBezTo>
                          <a:pt x="347663" y="32288"/>
                          <a:pt x="323056" y="37843"/>
                          <a:pt x="314325" y="48162"/>
                        </a:cubicBezTo>
                        <a:cubicBezTo>
                          <a:pt x="305594" y="58481"/>
                          <a:pt x="303212" y="74356"/>
                          <a:pt x="300037" y="86262"/>
                        </a:cubicBezTo>
                        <a:cubicBezTo>
                          <a:pt x="296862" y="98168"/>
                          <a:pt x="285750" y="114044"/>
                          <a:pt x="295275" y="119600"/>
                        </a:cubicBezTo>
                        <a:cubicBezTo>
                          <a:pt x="304800" y="125156"/>
                          <a:pt x="347662" y="98169"/>
                          <a:pt x="357187" y="119600"/>
                        </a:cubicBezTo>
                        <a:cubicBezTo>
                          <a:pt x="366712" y="141031"/>
                          <a:pt x="351631" y="230725"/>
                          <a:pt x="352425" y="248187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7" name="Полилиния 186"/>
                  <p:cNvSpPr/>
                  <p:nvPr/>
                </p:nvSpPr>
                <p:spPr>
                  <a:xfrm>
                    <a:off x="66675" y="938212"/>
                    <a:ext cx="4762" cy="133350"/>
                  </a:xfrm>
                  <a:custGeom>
                    <a:avLst/>
                    <a:gdLst>
                      <a:gd name="connsiteX0" fmla="*/ 0 w 4762"/>
                      <a:gd name="connsiteY0" fmla="*/ 0 h 133350"/>
                      <a:gd name="connsiteX1" fmla="*/ 4762 w 4762"/>
                      <a:gd name="connsiteY1" fmla="*/ 133350 h 1333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762" h="133350">
                        <a:moveTo>
                          <a:pt x="0" y="0"/>
                        </a:moveTo>
                        <a:cubicBezTo>
                          <a:pt x="1984" y="55562"/>
                          <a:pt x="3175" y="111125"/>
                          <a:pt x="4762" y="13335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8" name="Полилиния 187"/>
                  <p:cNvSpPr/>
                  <p:nvPr/>
                </p:nvSpPr>
                <p:spPr>
                  <a:xfrm>
                    <a:off x="1095375" y="576262"/>
                    <a:ext cx="293084" cy="489747"/>
                  </a:xfrm>
                  <a:custGeom>
                    <a:avLst/>
                    <a:gdLst>
                      <a:gd name="connsiteX0" fmla="*/ 133350 w 293084"/>
                      <a:gd name="connsiteY0" fmla="*/ 0 h 489747"/>
                      <a:gd name="connsiteX1" fmla="*/ 280987 w 293084"/>
                      <a:gd name="connsiteY1" fmla="*/ 271463 h 489747"/>
                      <a:gd name="connsiteX2" fmla="*/ 276225 w 293084"/>
                      <a:gd name="connsiteY2" fmla="*/ 476250 h 489747"/>
                      <a:gd name="connsiteX3" fmla="*/ 209550 w 293084"/>
                      <a:gd name="connsiteY3" fmla="*/ 466725 h 489747"/>
                      <a:gd name="connsiteX4" fmla="*/ 157162 w 293084"/>
                      <a:gd name="connsiteY4" fmla="*/ 438150 h 489747"/>
                      <a:gd name="connsiteX5" fmla="*/ 123825 w 293084"/>
                      <a:gd name="connsiteY5" fmla="*/ 400050 h 489747"/>
                      <a:gd name="connsiteX6" fmla="*/ 123825 w 293084"/>
                      <a:gd name="connsiteY6" fmla="*/ 361950 h 489747"/>
                      <a:gd name="connsiteX7" fmla="*/ 100012 w 293084"/>
                      <a:gd name="connsiteY7" fmla="*/ 257175 h 489747"/>
                      <a:gd name="connsiteX8" fmla="*/ 0 w 293084"/>
                      <a:gd name="connsiteY8" fmla="*/ 200025 h 4897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3084" h="489747">
                        <a:moveTo>
                          <a:pt x="133350" y="0"/>
                        </a:moveTo>
                        <a:cubicBezTo>
                          <a:pt x="195262" y="96044"/>
                          <a:pt x="257175" y="192088"/>
                          <a:pt x="280987" y="271463"/>
                        </a:cubicBezTo>
                        <a:cubicBezTo>
                          <a:pt x="304799" y="350838"/>
                          <a:pt x="288131" y="443706"/>
                          <a:pt x="276225" y="476250"/>
                        </a:cubicBezTo>
                        <a:cubicBezTo>
                          <a:pt x="264319" y="508794"/>
                          <a:pt x="229394" y="473075"/>
                          <a:pt x="209550" y="466725"/>
                        </a:cubicBezTo>
                        <a:cubicBezTo>
                          <a:pt x="189706" y="460375"/>
                          <a:pt x="171450" y="449263"/>
                          <a:pt x="157162" y="438150"/>
                        </a:cubicBezTo>
                        <a:cubicBezTo>
                          <a:pt x="142875" y="427038"/>
                          <a:pt x="129381" y="412750"/>
                          <a:pt x="123825" y="400050"/>
                        </a:cubicBezTo>
                        <a:cubicBezTo>
                          <a:pt x="118269" y="387350"/>
                          <a:pt x="127794" y="385763"/>
                          <a:pt x="123825" y="361950"/>
                        </a:cubicBezTo>
                        <a:cubicBezTo>
                          <a:pt x="119856" y="338138"/>
                          <a:pt x="120650" y="284163"/>
                          <a:pt x="100012" y="257175"/>
                        </a:cubicBezTo>
                        <a:cubicBezTo>
                          <a:pt x="79374" y="230187"/>
                          <a:pt x="5556" y="209550"/>
                          <a:pt x="0" y="200025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89" name="Полилиния 188"/>
                  <p:cNvSpPr/>
                  <p:nvPr/>
                </p:nvSpPr>
                <p:spPr>
                  <a:xfrm>
                    <a:off x="1328737" y="981075"/>
                    <a:ext cx="5916" cy="66675"/>
                  </a:xfrm>
                  <a:custGeom>
                    <a:avLst/>
                    <a:gdLst>
                      <a:gd name="connsiteX0" fmla="*/ 5916 w 5916"/>
                      <a:gd name="connsiteY0" fmla="*/ 66675 h 66675"/>
                      <a:gd name="connsiteX1" fmla="*/ 1153 w 5916"/>
                      <a:gd name="connsiteY1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16" h="66675">
                        <a:moveTo>
                          <a:pt x="5916" y="66675"/>
                        </a:moveTo>
                        <a:cubicBezTo>
                          <a:pt x="1947" y="39290"/>
                          <a:pt x="-2022" y="11906"/>
                          <a:pt x="1153" y="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0" name="Полилиния 189"/>
                  <p:cNvSpPr/>
                  <p:nvPr/>
                </p:nvSpPr>
                <p:spPr>
                  <a:xfrm>
                    <a:off x="1285875" y="971550"/>
                    <a:ext cx="5915" cy="57150"/>
                  </a:xfrm>
                  <a:custGeom>
                    <a:avLst/>
                    <a:gdLst>
                      <a:gd name="connsiteX0" fmla="*/ 5915 w 5915"/>
                      <a:gd name="connsiteY0" fmla="*/ 0 h 57150"/>
                      <a:gd name="connsiteX1" fmla="*/ 1153 w 5915"/>
                      <a:gd name="connsiteY1" fmla="*/ 57150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915" h="57150">
                        <a:moveTo>
                          <a:pt x="5915" y="0"/>
                        </a:moveTo>
                        <a:cubicBezTo>
                          <a:pt x="1946" y="24209"/>
                          <a:pt x="-2022" y="48419"/>
                          <a:pt x="1153" y="5715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1" name="Полилиния 190"/>
                  <p:cNvSpPr/>
                  <p:nvPr/>
                </p:nvSpPr>
                <p:spPr>
                  <a:xfrm>
                    <a:off x="238125" y="966787"/>
                    <a:ext cx="90654" cy="104775"/>
                  </a:xfrm>
                  <a:custGeom>
                    <a:avLst/>
                    <a:gdLst>
                      <a:gd name="connsiteX0" fmla="*/ 0 w 90654"/>
                      <a:gd name="connsiteY0" fmla="*/ 0 h 104775"/>
                      <a:gd name="connsiteX1" fmla="*/ 57150 w 90654"/>
                      <a:gd name="connsiteY1" fmla="*/ 4763 h 104775"/>
                      <a:gd name="connsiteX2" fmla="*/ 76200 w 90654"/>
                      <a:gd name="connsiteY2" fmla="*/ 23813 h 104775"/>
                      <a:gd name="connsiteX3" fmla="*/ 85725 w 90654"/>
                      <a:gd name="connsiteY3" fmla="*/ 47625 h 104775"/>
                      <a:gd name="connsiteX4" fmla="*/ 85725 w 90654"/>
                      <a:gd name="connsiteY4" fmla="*/ 66675 h 104775"/>
                      <a:gd name="connsiteX5" fmla="*/ 90487 w 90654"/>
                      <a:gd name="connsiteY5" fmla="*/ 95250 h 104775"/>
                      <a:gd name="connsiteX6" fmla="*/ 90487 w 90654"/>
                      <a:gd name="connsiteY6" fmla="*/ 10477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654" h="104775">
                        <a:moveTo>
                          <a:pt x="0" y="0"/>
                        </a:moveTo>
                        <a:cubicBezTo>
                          <a:pt x="22225" y="397"/>
                          <a:pt x="44450" y="794"/>
                          <a:pt x="57150" y="4763"/>
                        </a:cubicBezTo>
                        <a:cubicBezTo>
                          <a:pt x="69850" y="8732"/>
                          <a:pt x="71438" y="16669"/>
                          <a:pt x="76200" y="23813"/>
                        </a:cubicBezTo>
                        <a:cubicBezTo>
                          <a:pt x="80962" y="30957"/>
                          <a:pt x="84138" y="40481"/>
                          <a:pt x="85725" y="47625"/>
                        </a:cubicBezTo>
                        <a:cubicBezTo>
                          <a:pt x="87313" y="54769"/>
                          <a:pt x="84931" y="58738"/>
                          <a:pt x="85725" y="66675"/>
                        </a:cubicBezTo>
                        <a:cubicBezTo>
                          <a:pt x="86519" y="74612"/>
                          <a:pt x="89693" y="88900"/>
                          <a:pt x="90487" y="95250"/>
                        </a:cubicBezTo>
                        <a:cubicBezTo>
                          <a:pt x="91281" y="101600"/>
                          <a:pt x="88900" y="100013"/>
                          <a:pt x="90487" y="104775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2" name="Полилиния 191"/>
                  <p:cNvSpPr/>
                  <p:nvPr/>
                </p:nvSpPr>
                <p:spPr>
                  <a:xfrm>
                    <a:off x="914400" y="962025"/>
                    <a:ext cx="90654" cy="104775"/>
                  </a:xfrm>
                  <a:custGeom>
                    <a:avLst/>
                    <a:gdLst>
                      <a:gd name="connsiteX0" fmla="*/ 0 w 90654"/>
                      <a:gd name="connsiteY0" fmla="*/ 0 h 104775"/>
                      <a:gd name="connsiteX1" fmla="*/ 57150 w 90654"/>
                      <a:gd name="connsiteY1" fmla="*/ 4763 h 104775"/>
                      <a:gd name="connsiteX2" fmla="*/ 76200 w 90654"/>
                      <a:gd name="connsiteY2" fmla="*/ 23813 h 104775"/>
                      <a:gd name="connsiteX3" fmla="*/ 85725 w 90654"/>
                      <a:gd name="connsiteY3" fmla="*/ 47625 h 104775"/>
                      <a:gd name="connsiteX4" fmla="*/ 85725 w 90654"/>
                      <a:gd name="connsiteY4" fmla="*/ 66675 h 104775"/>
                      <a:gd name="connsiteX5" fmla="*/ 90487 w 90654"/>
                      <a:gd name="connsiteY5" fmla="*/ 95250 h 104775"/>
                      <a:gd name="connsiteX6" fmla="*/ 90487 w 90654"/>
                      <a:gd name="connsiteY6" fmla="*/ 10477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654" h="104775">
                        <a:moveTo>
                          <a:pt x="0" y="0"/>
                        </a:moveTo>
                        <a:cubicBezTo>
                          <a:pt x="22225" y="397"/>
                          <a:pt x="44450" y="794"/>
                          <a:pt x="57150" y="4763"/>
                        </a:cubicBezTo>
                        <a:cubicBezTo>
                          <a:pt x="69850" y="8732"/>
                          <a:pt x="71438" y="16669"/>
                          <a:pt x="76200" y="23813"/>
                        </a:cubicBezTo>
                        <a:cubicBezTo>
                          <a:pt x="80962" y="30957"/>
                          <a:pt x="84138" y="40481"/>
                          <a:pt x="85725" y="47625"/>
                        </a:cubicBezTo>
                        <a:cubicBezTo>
                          <a:pt x="87313" y="54769"/>
                          <a:pt x="84931" y="58738"/>
                          <a:pt x="85725" y="66675"/>
                        </a:cubicBezTo>
                        <a:cubicBezTo>
                          <a:pt x="86519" y="74612"/>
                          <a:pt x="89693" y="88900"/>
                          <a:pt x="90487" y="95250"/>
                        </a:cubicBezTo>
                        <a:cubicBezTo>
                          <a:pt x="91281" y="101600"/>
                          <a:pt x="88900" y="100013"/>
                          <a:pt x="90487" y="104775"/>
                        </a:cubicBezTo>
                      </a:path>
                    </a:pathLst>
                  </a:custGeom>
                  <a:noFill/>
                  <a:ln w="38100" cap="flat" cmpd="sng" algn="ctr">
                    <a:solidFill>
                      <a:srgbClr val="BA168B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3" name="Полилиния 192"/>
                  <p:cNvSpPr/>
                  <p:nvPr/>
                </p:nvSpPr>
                <p:spPr>
                  <a:xfrm>
                    <a:off x="461962" y="962025"/>
                    <a:ext cx="90654" cy="104775"/>
                  </a:xfrm>
                  <a:custGeom>
                    <a:avLst/>
                    <a:gdLst>
                      <a:gd name="connsiteX0" fmla="*/ 0 w 90654"/>
                      <a:gd name="connsiteY0" fmla="*/ 0 h 104775"/>
                      <a:gd name="connsiteX1" fmla="*/ 57150 w 90654"/>
                      <a:gd name="connsiteY1" fmla="*/ 4763 h 104775"/>
                      <a:gd name="connsiteX2" fmla="*/ 76200 w 90654"/>
                      <a:gd name="connsiteY2" fmla="*/ 23813 h 104775"/>
                      <a:gd name="connsiteX3" fmla="*/ 85725 w 90654"/>
                      <a:gd name="connsiteY3" fmla="*/ 47625 h 104775"/>
                      <a:gd name="connsiteX4" fmla="*/ 85725 w 90654"/>
                      <a:gd name="connsiteY4" fmla="*/ 66675 h 104775"/>
                      <a:gd name="connsiteX5" fmla="*/ 90487 w 90654"/>
                      <a:gd name="connsiteY5" fmla="*/ 95250 h 104775"/>
                      <a:gd name="connsiteX6" fmla="*/ 90487 w 90654"/>
                      <a:gd name="connsiteY6" fmla="*/ 10477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654" h="104775">
                        <a:moveTo>
                          <a:pt x="0" y="0"/>
                        </a:moveTo>
                        <a:cubicBezTo>
                          <a:pt x="22225" y="397"/>
                          <a:pt x="44450" y="794"/>
                          <a:pt x="57150" y="4763"/>
                        </a:cubicBezTo>
                        <a:cubicBezTo>
                          <a:pt x="69850" y="8732"/>
                          <a:pt x="71438" y="16669"/>
                          <a:pt x="76200" y="23813"/>
                        </a:cubicBezTo>
                        <a:cubicBezTo>
                          <a:pt x="80962" y="30957"/>
                          <a:pt x="84138" y="40481"/>
                          <a:pt x="85725" y="47625"/>
                        </a:cubicBezTo>
                        <a:cubicBezTo>
                          <a:pt x="87313" y="54769"/>
                          <a:pt x="84931" y="58738"/>
                          <a:pt x="85725" y="66675"/>
                        </a:cubicBezTo>
                        <a:cubicBezTo>
                          <a:pt x="86519" y="74612"/>
                          <a:pt x="89693" y="88900"/>
                          <a:pt x="90487" y="95250"/>
                        </a:cubicBezTo>
                        <a:cubicBezTo>
                          <a:pt x="91281" y="101600"/>
                          <a:pt x="88900" y="100013"/>
                          <a:pt x="90487" y="104775"/>
                        </a:cubicBezTo>
                      </a:path>
                    </a:pathLst>
                  </a:custGeom>
                  <a:noFill/>
                  <a:ln w="38100" cap="flat" cmpd="sng" algn="ctr">
                    <a:solidFill>
                      <a:srgbClr val="BA168B"/>
                    </a:solidFill>
                    <a:prstDash val="solid"/>
                    <a:miter lim="800000"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4" name="Полилиния 193"/>
                  <p:cNvSpPr/>
                  <p:nvPr/>
                </p:nvSpPr>
                <p:spPr>
                  <a:xfrm>
                    <a:off x="466725" y="833437"/>
                    <a:ext cx="71437" cy="138113"/>
                  </a:xfrm>
                  <a:custGeom>
                    <a:avLst/>
                    <a:gdLst>
                      <a:gd name="connsiteX0" fmla="*/ 71437 w 71437"/>
                      <a:gd name="connsiteY0" fmla="*/ 0 h 138113"/>
                      <a:gd name="connsiteX1" fmla="*/ 14287 w 71437"/>
                      <a:gd name="connsiteY1" fmla="*/ 33338 h 138113"/>
                      <a:gd name="connsiteX2" fmla="*/ 4762 w 71437"/>
                      <a:gd name="connsiteY2" fmla="*/ 38100 h 138113"/>
                      <a:gd name="connsiteX3" fmla="*/ 0 w 71437"/>
                      <a:gd name="connsiteY3" fmla="*/ 138113 h 1381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1437" h="138113">
                        <a:moveTo>
                          <a:pt x="71437" y="0"/>
                        </a:moveTo>
                        <a:lnTo>
                          <a:pt x="14287" y="33338"/>
                        </a:lnTo>
                        <a:cubicBezTo>
                          <a:pt x="3175" y="39688"/>
                          <a:pt x="7143" y="20638"/>
                          <a:pt x="4762" y="38100"/>
                        </a:cubicBezTo>
                        <a:cubicBezTo>
                          <a:pt x="2381" y="55562"/>
                          <a:pt x="1190" y="96837"/>
                          <a:pt x="0" y="138113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5" name="Полилиния 194"/>
                  <p:cNvSpPr/>
                  <p:nvPr/>
                </p:nvSpPr>
                <p:spPr>
                  <a:xfrm>
                    <a:off x="504825" y="1014412"/>
                    <a:ext cx="705" cy="61913"/>
                  </a:xfrm>
                  <a:custGeom>
                    <a:avLst/>
                    <a:gdLst>
                      <a:gd name="connsiteX0" fmla="*/ 705 w 705"/>
                      <a:gd name="connsiteY0" fmla="*/ 0 h 61913"/>
                      <a:gd name="connsiteX1" fmla="*/ 705 w 705"/>
                      <a:gd name="connsiteY1" fmla="*/ 61913 h 61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05" h="61913">
                        <a:moveTo>
                          <a:pt x="705" y="0"/>
                        </a:moveTo>
                        <a:cubicBezTo>
                          <a:pt x="705" y="20638"/>
                          <a:pt x="-883" y="51594"/>
                          <a:pt x="705" y="61913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6" name="Полилиния 195"/>
                  <p:cNvSpPr/>
                  <p:nvPr/>
                </p:nvSpPr>
                <p:spPr>
                  <a:xfrm>
                    <a:off x="476250" y="1014412"/>
                    <a:ext cx="0" cy="66675"/>
                  </a:xfrm>
                  <a:custGeom>
                    <a:avLst/>
                    <a:gdLst>
                      <a:gd name="connsiteX0" fmla="*/ 0 w 0"/>
                      <a:gd name="connsiteY0" fmla="*/ 0 h 66675"/>
                      <a:gd name="connsiteX1" fmla="*/ 0 w 0"/>
                      <a:gd name="connsiteY1" fmla="*/ 6667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66675">
                        <a:moveTo>
                          <a:pt x="0" y="0"/>
                        </a:moveTo>
                        <a:lnTo>
                          <a:pt x="0" y="66675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7" name="Полилиния 196"/>
                  <p:cNvSpPr/>
                  <p:nvPr/>
                </p:nvSpPr>
                <p:spPr>
                  <a:xfrm>
                    <a:off x="962025" y="1009650"/>
                    <a:ext cx="0" cy="61912"/>
                  </a:xfrm>
                  <a:custGeom>
                    <a:avLst/>
                    <a:gdLst>
                      <a:gd name="connsiteX0" fmla="*/ 0 w 0"/>
                      <a:gd name="connsiteY0" fmla="*/ 0 h 61912"/>
                      <a:gd name="connsiteX1" fmla="*/ 0 w 0"/>
                      <a:gd name="connsiteY1" fmla="*/ 61912 h 61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61912">
                        <a:moveTo>
                          <a:pt x="0" y="0"/>
                        </a:moveTo>
                        <a:lnTo>
                          <a:pt x="0" y="61912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8" name="Полилиния 197"/>
                  <p:cNvSpPr/>
                  <p:nvPr/>
                </p:nvSpPr>
                <p:spPr>
                  <a:xfrm>
                    <a:off x="923925" y="1019175"/>
                    <a:ext cx="1374" cy="52387"/>
                  </a:xfrm>
                  <a:custGeom>
                    <a:avLst/>
                    <a:gdLst>
                      <a:gd name="connsiteX0" fmla="*/ 1374 w 1374"/>
                      <a:gd name="connsiteY0" fmla="*/ 0 h 52387"/>
                      <a:gd name="connsiteX1" fmla="*/ 1374 w 1374"/>
                      <a:gd name="connsiteY1" fmla="*/ 52387 h 52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74" h="52387">
                        <a:moveTo>
                          <a:pt x="1374" y="0"/>
                        </a:moveTo>
                        <a:cubicBezTo>
                          <a:pt x="183" y="22621"/>
                          <a:pt x="-1007" y="45243"/>
                          <a:pt x="1374" y="52387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199" name="Полилиния 198"/>
                  <p:cNvSpPr/>
                  <p:nvPr/>
                </p:nvSpPr>
                <p:spPr>
                  <a:xfrm>
                    <a:off x="871537" y="1014412"/>
                    <a:ext cx="9525" cy="66675"/>
                  </a:xfrm>
                  <a:custGeom>
                    <a:avLst/>
                    <a:gdLst>
                      <a:gd name="connsiteX0" fmla="*/ 0 w 9525"/>
                      <a:gd name="connsiteY0" fmla="*/ 0 h 66675"/>
                      <a:gd name="connsiteX1" fmla="*/ 9525 w 9525"/>
                      <a:gd name="connsiteY1" fmla="*/ 66675 h 66675"/>
                      <a:gd name="connsiteX2" fmla="*/ 9525 w 9525"/>
                      <a:gd name="connsiteY2" fmla="*/ 66675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525" h="66675">
                        <a:moveTo>
                          <a:pt x="0" y="0"/>
                        </a:moveTo>
                        <a:lnTo>
                          <a:pt x="9525" y="66675"/>
                        </a:lnTo>
                        <a:lnTo>
                          <a:pt x="9525" y="66675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>
                      <a:lnSpc>
                        <a:spcPct val="107000"/>
                      </a:lnSpc>
                      <a:spcAft>
                        <a:spcPts val="800"/>
                      </a:spcAft>
                    </a:pPr>
                    <a:r>
                      <a:rPr lang="ru-RU" sz="1100">
                        <a:effectLst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a:t> </a:t>
                    </a:r>
                  </a:p>
                </p:txBody>
              </p:sp>
              <p:sp>
                <p:nvSpPr>
                  <p:cNvPr id="200" name="Полилиния 199"/>
                  <p:cNvSpPr/>
                  <p:nvPr/>
                </p:nvSpPr>
                <p:spPr>
                  <a:xfrm>
                    <a:off x="276225" y="1023937"/>
                    <a:ext cx="4762" cy="57150"/>
                  </a:xfrm>
                  <a:custGeom>
                    <a:avLst/>
                    <a:gdLst>
                      <a:gd name="connsiteX0" fmla="*/ 0 w 4762"/>
                      <a:gd name="connsiteY0" fmla="*/ 0 h 57150"/>
                      <a:gd name="connsiteX1" fmla="*/ 4762 w 4762"/>
                      <a:gd name="connsiteY1" fmla="*/ 57150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762" h="57150">
                        <a:moveTo>
                          <a:pt x="0" y="0"/>
                        </a:moveTo>
                        <a:lnTo>
                          <a:pt x="4762" y="57150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01" name="Полилиния 200"/>
                  <p:cNvSpPr/>
                  <p:nvPr/>
                </p:nvSpPr>
                <p:spPr>
                  <a:xfrm>
                    <a:off x="238125" y="1019175"/>
                    <a:ext cx="4762" cy="61912"/>
                  </a:xfrm>
                  <a:custGeom>
                    <a:avLst/>
                    <a:gdLst>
                      <a:gd name="connsiteX0" fmla="*/ 4762 w 4762"/>
                      <a:gd name="connsiteY0" fmla="*/ 0 h 61912"/>
                      <a:gd name="connsiteX1" fmla="*/ 0 w 4762"/>
                      <a:gd name="connsiteY1" fmla="*/ 61912 h 61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762" h="61912">
                        <a:moveTo>
                          <a:pt x="4762" y="0"/>
                        </a:moveTo>
                        <a:lnTo>
                          <a:pt x="0" y="61912"/>
                        </a:ln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02" name="Полилиния 201"/>
                  <p:cNvSpPr/>
                  <p:nvPr/>
                </p:nvSpPr>
                <p:spPr>
                  <a:xfrm>
                    <a:off x="195262" y="1014412"/>
                    <a:ext cx="5185" cy="61913"/>
                  </a:xfrm>
                  <a:custGeom>
                    <a:avLst/>
                    <a:gdLst>
                      <a:gd name="connsiteX0" fmla="*/ 5185 w 5185"/>
                      <a:gd name="connsiteY0" fmla="*/ 0 h 61913"/>
                      <a:gd name="connsiteX1" fmla="*/ 422 w 5185"/>
                      <a:gd name="connsiteY1" fmla="*/ 61913 h 61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5185" h="61913">
                        <a:moveTo>
                          <a:pt x="5185" y="0"/>
                        </a:moveTo>
                        <a:cubicBezTo>
                          <a:pt x="2009" y="27781"/>
                          <a:pt x="-1166" y="55563"/>
                          <a:pt x="422" y="61913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03" name="Полилиния 202"/>
                  <p:cNvSpPr/>
                  <p:nvPr/>
                </p:nvSpPr>
                <p:spPr>
                  <a:xfrm>
                    <a:off x="685800" y="590550"/>
                    <a:ext cx="58561" cy="233362"/>
                  </a:xfrm>
                  <a:custGeom>
                    <a:avLst/>
                    <a:gdLst>
                      <a:gd name="connsiteX0" fmla="*/ 0 w 58561"/>
                      <a:gd name="connsiteY0" fmla="*/ 233362 h 233362"/>
                      <a:gd name="connsiteX1" fmla="*/ 38100 w 58561"/>
                      <a:gd name="connsiteY1" fmla="*/ 176212 h 233362"/>
                      <a:gd name="connsiteX2" fmla="*/ 57150 w 58561"/>
                      <a:gd name="connsiteY2" fmla="*/ 157162 h 233362"/>
                      <a:gd name="connsiteX3" fmla="*/ 57150 w 58561"/>
                      <a:gd name="connsiteY3" fmla="*/ 0 h 233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8561" h="233362">
                        <a:moveTo>
                          <a:pt x="0" y="233362"/>
                        </a:moveTo>
                        <a:cubicBezTo>
                          <a:pt x="14287" y="211137"/>
                          <a:pt x="28575" y="188912"/>
                          <a:pt x="38100" y="176212"/>
                        </a:cubicBezTo>
                        <a:cubicBezTo>
                          <a:pt x="47625" y="163512"/>
                          <a:pt x="53975" y="186531"/>
                          <a:pt x="57150" y="157162"/>
                        </a:cubicBezTo>
                        <a:cubicBezTo>
                          <a:pt x="60325" y="127793"/>
                          <a:pt x="57150" y="0"/>
                          <a:pt x="57150" y="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04" name="Полилиния 203"/>
                  <p:cNvSpPr/>
                  <p:nvPr/>
                </p:nvSpPr>
                <p:spPr>
                  <a:xfrm>
                    <a:off x="1152525" y="223837"/>
                    <a:ext cx="63840" cy="197945"/>
                  </a:xfrm>
                  <a:custGeom>
                    <a:avLst/>
                    <a:gdLst>
                      <a:gd name="connsiteX0" fmla="*/ 6681 w 63840"/>
                      <a:gd name="connsiteY0" fmla="*/ 197945 h 197945"/>
                      <a:gd name="connsiteX1" fmla="*/ 20968 w 63840"/>
                      <a:gd name="connsiteY1" fmla="*/ 121745 h 197945"/>
                      <a:gd name="connsiteX2" fmla="*/ 16206 w 63840"/>
                      <a:gd name="connsiteY2" fmla="*/ 74120 h 197945"/>
                      <a:gd name="connsiteX3" fmla="*/ 1918 w 63840"/>
                      <a:gd name="connsiteY3" fmla="*/ 7445 h 197945"/>
                      <a:gd name="connsiteX4" fmla="*/ 63831 w 63840"/>
                      <a:gd name="connsiteY4" fmla="*/ 2683 h 197945"/>
                      <a:gd name="connsiteX5" fmla="*/ 6681 w 63840"/>
                      <a:gd name="connsiteY5" fmla="*/ 16970 h 1979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840" h="197945">
                        <a:moveTo>
                          <a:pt x="6681" y="197945"/>
                        </a:moveTo>
                        <a:cubicBezTo>
                          <a:pt x="13031" y="170163"/>
                          <a:pt x="19381" y="142382"/>
                          <a:pt x="20968" y="121745"/>
                        </a:cubicBezTo>
                        <a:cubicBezTo>
                          <a:pt x="22555" y="101108"/>
                          <a:pt x="19381" y="93170"/>
                          <a:pt x="16206" y="74120"/>
                        </a:cubicBezTo>
                        <a:cubicBezTo>
                          <a:pt x="13031" y="55070"/>
                          <a:pt x="-6019" y="19351"/>
                          <a:pt x="1918" y="7445"/>
                        </a:cubicBezTo>
                        <a:cubicBezTo>
                          <a:pt x="9855" y="-4461"/>
                          <a:pt x="63037" y="1096"/>
                          <a:pt x="63831" y="2683"/>
                        </a:cubicBezTo>
                        <a:cubicBezTo>
                          <a:pt x="64625" y="4270"/>
                          <a:pt x="13825" y="14589"/>
                          <a:pt x="6681" y="16970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  <p:sp>
                <p:nvSpPr>
                  <p:cNvPr id="205" name="Полилиния 204"/>
                  <p:cNvSpPr/>
                  <p:nvPr/>
                </p:nvSpPr>
                <p:spPr>
                  <a:xfrm>
                    <a:off x="1028700" y="219075"/>
                    <a:ext cx="133350" cy="200187"/>
                  </a:xfrm>
                  <a:custGeom>
                    <a:avLst/>
                    <a:gdLst>
                      <a:gd name="connsiteX0" fmla="*/ 133350 w 133350"/>
                      <a:gd name="connsiteY0" fmla="*/ 197194 h 200187"/>
                      <a:gd name="connsiteX1" fmla="*/ 42862 w 133350"/>
                      <a:gd name="connsiteY1" fmla="*/ 192431 h 200187"/>
                      <a:gd name="connsiteX2" fmla="*/ 23812 w 133350"/>
                      <a:gd name="connsiteY2" fmla="*/ 130519 h 200187"/>
                      <a:gd name="connsiteX3" fmla="*/ 42862 w 133350"/>
                      <a:gd name="connsiteY3" fmla="*/ 11456 h 200187"/>
                      <a:gd name="connsiteX4" fmla="*/ 0 w 133350"/>
                      <a:gd name="connsiteY4" fmla="*/ 11456 h 2001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0" h="200187">
                        <a:moveTo>
                          <a:pt x="133350" y="197194"/>
                        </a:moveTo>
                        <a:cubicBezTo>
                          <a:pt x="97234" y="200369"/>
                          <a:pt x="61118" y="203544"/>
                          <a:pt x="42862" y="192431"/>
                        </a:cubicBezTo>
                        <a:cubicBezTo>
                          <a:pt x="24606" y="181318"/>
                          <a:pt x="23812" y="160681"/>
                          <a:pt x="23812" y="130519"/>
                        </a:cubicBezTo>
                        <a:cubicBezTo>
                          <a:pt x="23812" y="100357"/>
                          <a:pt x="46831" y="31300"/>
                          <a:pt x="42862" y="11456"/>
                        </a:cubicBezTo>
                        <a:cubicBezTo>
                          <a:pt x="38893" y="-8388"/>
                          <a:pt x="19446" y="1534"/>
                          <a:pt x="0" y="11456"/>
                        </a:cubicBezTo>
                      </a:path>
                    </a:pathLst>
                  </a:custGeom>
                  <a:noFill/>
                  <a:ln w="38100">
                    <a:solidFill>
                      <a:srgbClr val="BA168B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7" name="Полилиния 176"/>
                <p:cNvSpPr/>
                <p:nvPr/>
              </p:nvSpPr>
              <p:spPr>
                <a:xfrm>
                  <a:off x="376237" y="833437"/>
                  <a:ext cx="66675" cy="916"/>
                </a:xfrm>
                <a:custGeom>
                  <a:avLst/>
                  <a:gdLst>
                    <a:gd name="connsiteX0" fmla="*/ 66675 w 66675"/>
                    <a:gd name="connsiteY0" fmla="*/ 0 h 916"/>
                    <a:gd name="connsiteX1" fmla="*/ 0 w 66675"/>
                    <a:gd name="connsiteY1" fmla="*/ 0 h 9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675" h="916">
                      <a:moveTo>
                        <a:pt x="66675" y="0"/>
                      </a:moveTo>
                      <a:cubicBezTo>
                        <a:pt x="38497" y="794"/>
                        <a:pt x="10319" y="1588"/>
                        <a:pt x="0" y="0"/>
                      </a:cubicBezTo>
                    </a:path>
                  </a:pathLst>
                </a:custGeom>
                <a:noFill/>
                <a:ln w="38100">
                  <a:solidFill>
                    <a:srgbClr val="BA168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ru-RU"/>
                </a:p>
              </p:txBody>
            </p:sp>
          </p:grpSp>
        </p:grpSp>
        <p:sp>
          <p:nvSpPr>
            <p:cNvPr id="173" name="Полилиния 172"/>
            <p:cNvSpPr/>
            <p:nvPr/>
          </p:nvSpPr>
          <p:spPr>
            <a:xfrm>
              <a:off x="1085850" y="247650"/>
              <a:ext cx="52011" cy="640"/>
            </a:xfrm>
            <a:custGeom>
              <a:avLst/>
              <a:gdLst>
                <a:gd name="connsiteX0" fmla="*/ 52011 w 52011"/>
                <a:gd name="connsiteY0" fmla="*/ 320 h 640"/>
                <a:gd name="connsiteX1" fmla="*/ 7 w 52011"/>
                <a:gd name="connsiteY1" fmla="*/ 320 h 640"/>
                <a:gd name="connsiteX2" fmla="*/ 52011 w 52011"/>
                <a:gd name="connsiteY2" fmla="*/ 320 h 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2011" h="640">
                  <a:moveTo>
                    <a:pt x="52011" y="320"/>
                  </a:moveTo>
                  <a:cubicBezTo>
                    <a:pt x="52011" y="320"/>
                    <a:pt x="-715" y="-402"/>
                    <a:pt x="7" y="320"/>
                  </a:cubicBezTo>
                  <a:cubicBezTo>
                    <a:pt x="729" y="1042"/>
                    <a:pt x="52011" y="320"/>
                    <a:pt x="52011" y="320"/>
                  </a:cubicBezTo>
                  <a:close/>
                </a:path>
              </a:pathLst>
            </a:custGeom>
            <a:ln w="38100">
              <a:solidFill>
                <a:srgbClr val="C618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</p:grpSp>
      <p:sp>
        <p:nvSpPr>
          <p:cNvPr id="206" name="Полилиния 205"/>
          <p:cNvSpPr/>
          <p:nvPr/>
        </p:nvSpPr>
        <p:spPr>
          <a:xfrm>
            <a:off x="4914692" y="3964178"/>
            <a:ext cx="51435" cy="8255"/>
          </a:xfrm>
          <a:custGeom>
            <a:avLst/>
            <a:gdLst>
              <a:gd name="connsiteX0" fmla="*/ 0 w 52003"/>
              <a:gd name="connsiteY0" fmla="*/ 0 h 8510"/>
              <a:gd name="connsiteX1" fmla="*/ 52003 w 52003"/>
              <a:gd name="connsiteY1" fmla="*/ 4333 h 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003" h="8510">
                <a:moveTo>
                  <a:pt x="0" y="0"/>
                </a:moveTo>
                <a:cubicBezTo>
                  <a:pt x="14084" y="6500"/>
                  <a:pt x="28168" y="13000"/>
                  <a:pt x="52003" y="4333"/>
                </a:cubicBezTo>
              </a:path>
            </a:pathLst>
          </a:custGeom>
          <a:noFill/>
          <a:ln>
            <a:solidFill>
              <a:srgbClr val="C618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207" name="Прямая соединительная линия 206"/>
          <p:cNvCxnSpPr/>
          <p:nvPr/>
        </p:nvCxnSpPr>
        <p:spPr>
          <a:xfrm flipV="1">
            <a:off x="3400217" y="4924298"/>
            <a:ext cx="2300605" cy="3810"/>
          </a:xfrm>
          <a:prstGeom prst="line">
            <a:avLst/>
          </a:prstGeom>
          <a:ln w="38100">
            <a:solidFill>
              <a:srgbClr val="A81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Блок-схема: объединение 207"/>
          <p:cNvSpPr/>
          <p:nvPr/>
        </p:nvSpPr>
        <p:spPr>
          <a:xfrm>
            <a:off x="5034072" y="4115308"/>
            <a:ext cx="45085" cy="45085"/>
          </a:xfrm>
          <a:prstGeom prst="flowChartMerge">
            <a:avLst/>
          </a:prstGeom>
          <a:solidFill>
            <a:srgbClr val="C61894"/>
          </a:solidFill>
          <a:ln>
            <a:solidFill>
              <a:srgbClr val="C618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09" name="Rectangle 217"/>
          <p:cNvSpPr>
            <a:spLocks noChangeArrowheads="1"/>
          </p:cNvSpPr>
          <p:nvPr/>
        </p:nvSpPr>
        <p:spPr bwMode="auto">
          <a:xfrm>
            <a:off x="1259632" y="1618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0" name="Rectangle 221"/>
          <p:cNvSpPr>
            <a:spLocks noChangeArrowheads="1"/>
          </p:cNvSpPr>
          <p:nvPr/>
        </p:nvSpPr>
        <p:spPr bwMode="auto">
          <a:xfrm>
            <a:off x="1259632" y="20756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1" name="Rectangle 223"/>
          <p:cNvSpPr>
            <a:spLocks noChangeArrowheads="1"/>
          </p:cNvSpPr>
          <p:nvPr/>
        </p:nvSpPr>
        <p:spPr bwMode="auto">
          <a:xfrm>
            <a:off x="1259632" y="2532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2" name="Rectangle 227"/>
          <p:cNvSpPr>
            <a:spLocks noChangeArrowheads="1"/>
          </p:cNvSpPr>
          <p:nvPr/>
        </p:nvSpPr>
        <p:spPr bwMode="auto">
          <a:xfrm>
            <a:off x="1259632" y="25328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5" name="Надпись 1"/>
          <p:cNvSpPr txBox="1"/>
          <p:nvPr/>
        </p:nvSpPr>
        <p:spPr>
          <a:xfrm>
            <a:off x="3054173" y="3293040"/>
            <a:ext cx="2962211" cy="432774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1" vert="horz" wrap="square" lIns="91440" tIns="45720" rIns="91440" bIns="45720" numCol="1" spcCol="0" rtlCol="0" fromWordArt="0" anchor="t" anchorCtr="0" forceAA="0" compatLnSpc="1">
            <a:prstTxWarp prst="textArchUp">
              <a:avLst>
                <a:gd name="adj" fmla="val 11826037"/>
              </a:avLst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n>
                  <a:noFill/>
                </a:ln>
                <a:solidFill>
                  <a:srgbClr val="B41E94"/>
                </a:solidFill>
                <a:effectLst>
                  <a:outerShdw blurRad="38100" dist="19050" dir="2700000" algn="tl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 Е Р М С К И Й  У Н И В Е Р С И Т Е Т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Сравнительная диаграмма итоговых сумм депозитов</a:t>
            </a:r>
            <a:endParaRPr lang="ru-RU" dirty="0"/>
          </a:p>
        </p:txBody>
      </p:sp>
      <p:graphicFrame>
        <p:nvGraphicFramePr>
          <p:cNvPr id="5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04623"/>
              </p:ext>
            </p:extLst>
          </p:nvPr>
        </p:nvGraphicFramePr>
        <p:xfrm>
          <a:off x="-80962" y="1547812"/>
          <a:ext cx="9305925" cy="5193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neg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80728"/>
            <a:ext cx="971550" cy="971550"/>
          </a:xfrm>
        </p:spPr>
      </p:pic>
      <p:pic>
        <p:nvPicPr>
          <p:cNvPr id="5" name="Рисунок 4" descr="Sneg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39952" y="908720"/>
            <a:ext cx="971550" cy="971550"/>
          </a:xfrm>
          <a:prstGeom prst="rect">
            <a:avLst/>
          </a:prstGeom>
        </p:spPr>
      </p:pic>
      <p:pic>
        <p:nvPicPr>
          <p:cNvPr id="6" name="Рисунок 5" descr="Sneg2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52320" y="908720"/>
            <a:ext cx="971550" cy="971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81481E-6 L 1.11111E-6 0.783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48148E-6 C -0.04757 0.06018 -0.09514 0.12037 -0.08923 0.17477 C -0.08333 0.22917 0.02552 0.26968 0.03577 0.32708 C 0.04601 0.38449 -0.02569 0.45208 -0.02743 0.51921 C -0.02917 0.58634 0.02205 0.68819 0.025 0.73032 C 0.02795 0.77245 0.0092 0.77199 -0.00955 0.77153 " pathEditMode="relative" ptsTypes="aaaaaA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C -0.04861 0.02986 -0.09722 0.05996 -0.07986 0.1713 C -0.0625 0.28264 0.10052 0.56945 0.10469 0.66829 C 0.10885 0.76713 -0.05868 0.74977 -0.05486 0.76505 C -0.05104 0.78033 0.03819 0.77014 0.12743 0.76019 " pathEditMode="relative" ptsTypes="aa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1" descr="C:\Users\Илья\Desktop\шестирен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268760"/>
            <a:ext cx="338437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1" descr="C:\Users\Илья\Desktop\шестирен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983" y="4488714"/>
            <a:ext cx="2089469" cy="208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C:\Users\Илья\Desktop\шестирен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492" y="1088740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61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Constantia</vt:lpstr>
      <vt:lpstr>Times New Roman</vt:lpstr>
      <vt:lpstr>Wingdings 2</vt:lpstr>
      <vt:lpstr>Поток</vt:lpstr>
      <vt:lpstr>Задания в пакете MS PowerPoint</vt:lpstr>
      <vt:lpstr>Логотип ПГНИУ </vt:lpstr>
      <vt:lpstr>Сравнительная диаграмма итоговых сумм депозитов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Задания в пакете MS PowerPoint</dc:title>
  <cp:lastModifiedBy>Илья</cp:lastModifiedBy>
  <cp:revision>8</cp:revision>
  <dcterms:created xsi:type="dcterms:W3CDTF">2015-04-12T18:22:04Z</dcterms:created>
  <dcterms:modified xsi:type="dcterms:W3CDTF">2015-04-16T07:20:29Z</dcterms:modified>
</cp:coreProperties>
</file>